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5"/>
  </p:sldMasterIdLst>
  <p:notesMasterIdLst>
    <p:notesMasterId r:id="rId12"/>
  </p:notesMasterIdLst>
  <p:handoutMasterIdLst>
    <p:handoutMasterId r:id="rId13"/>
  </p:handoutMasterIdLst>
  <p:sldIdLst>
    <p:sldId id="304" r:id="rId6"/>
    <p:sldId id="297" r:id="rId7"/>
    <p:sldId id="306" r:id="rId8"/>
    <p:sldId id="307" r:id="rId9"/>
    <p:sldId id="308" r:id="rId10"/>
    <p:sldId id="309" r:id="rId11"/>
  </p:sldIdLst>
  <p:sldSz cx="9144000" cy="6858000" type="letter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CC00"/>
    <a:srgbClr val="0066CC"/>
    <a:srgbClr val="FF9933"/>
    <a:srgbClr val="CC0000"/>
    <a:srgbClr val="CC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3E6EA-FCA9-49DD-9433-A455E72250CD}" v="32" dt="2023-09-01T16:43:47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11" autoAdjust="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84"/>
      </p:cViewPr>
      <p:guideLst>
        <p:guide orient="horz" pos="2910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BF3AA8E-891B-4BBC-A523-234DCB7737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9266A60-F7D1-4884-8E2E-439BECB5EC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F7D91587-77A7-4CBD-A5AD-689C8D9FC2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CBCACD2-655D-43D2-B4DC-F80469383F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252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0ADA1E1-821A-45C3-8EC0-BB43853F45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A787926-4AA4-4EB4-B4EB-A28AE4EBC0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F6F8BD5-6F5C-46EB-9261-C899A090CC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497DD87-18E9-C927-980E-CB309FCC82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05B2E404-0244-41E6-8E86-5AA0641DA4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6263"/>
            <a:ext cx="55594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86E0B9FA-E744-4E9D-B4EC-EC3C33DB52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F0049DB9-46E9-41B3-987C-94E6A9FC3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252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DDA7A21-CB7C-49CE-A135-ACDA71CA8A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51CACBE-541F-2A8B-D133-E7AB3782B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187326-CE9E-B470-1501-50AAB5393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7B487A-C405-C28B-2C5C-5B12AC02A18F}"/>
              </a:ext>
            </a:extLst>
          </p:cNvPr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7FC9E-3FF0-8D8B-9309-34FDFF4FC133}"/>
              </a:ext>
            </a:extLst>
          </p:cNvPr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A1E7F3C-DD23-2ACC-86C3-BC00E4E6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AB7552A-DDE4-E70B-5D2B-B2E3E9876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B2A5FC-61B8-4CCF-9687-207D187F544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17A71CAF-9382-80ED-6F5F-36CAFAC2C4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272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1A0F7-4FEE-1500-2883-17BE3F78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2195-8088-0FAF-C2CE-4565F9E6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3092E-2109-F0C8-4050-0C32876C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56FD2-C615-4F7F-9855-259ADE9EE8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80797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FD51B6-4BDE-700D-35DA-9DE7C2AACF7C}"/>
              </a:ext>
            </a:extLst>
          </p:cNvPr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9C41B-917D-5365-C9CE-11A425EA5A94}"/>
              </a:ext>
            </a:extLst>
          </p:cNvPr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1DC713D-2EE6-007A-0B4E-C250D806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64891B-397D-1A4D-38D0-64092386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00EC43-DE0B-DC77-9531-70A85B77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0E318A-E9A9-483A-9DB3-404A906B88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2866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E2793-42A0-29E7-0A14-3A36D5DF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7D02C-323F-EB09-E53D-83256DAC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727EA-980B-DD98-E797-0D8CB26C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85B4B8A-58AD-44B0-BF2E-8D41ED0017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48989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216536-4C98-1562-CE9E-426EAE85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5587E6-F9C5-17A0-B238-764B4D3D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450E63-8EE8-CEF1-8384-EB523350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7430F-924A-4FD3-8EAF-742A123C29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03253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9C6B9-5C8B-F526-7DD2-F51FFC8732E7}"/>
              </a:ext>
            </a:extLst>
          </p:cNvPr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6AEDA-FED5-DC54-0633-3075B312FD14}"/>
              </a:ext>
            </a:extLst>
          </p:cNvPr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ED5EBE37-CC5A-A362-6C8D-1F564B37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625CA5A-3B54-DFDA-1972-536C1BD19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1C39C9-1EF6-4A03-9633-5938D34DF2F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3BC98F0-DBF0-4CDE-5156-6B2A4B18A7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81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D1CDCF-2757-0D1A-1FE7-137A2B6D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BA094-ADFC-17D1-32CE-98CB1D0B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47B48-7D86-408A-DF99-06A77743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EFA66-23F3-4D77-9813-111F77169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220924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AA452B-927F-F802-59BE-2003159D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8E67CD-017E-5E5F-B5F1-98AA0B28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34CE46-0831-1E64-2A09-2B5E1001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7446F-266F-48CB-82B8-E94030ED2C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861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582127-78D9-A870-88F0-E2405913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9ED165-E4B2-20DB-8F9F-E0D8FA23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5745AB-1D3D-F865-21FF-EFDEF3F1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23374-B537-497D-8A58-EBEF90D138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45842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C8D3D0-2A08-115E-304A-F11BFF82EC0E}"/>
              </a:ext>
            </a:extLst>
          </p:cNvPr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A990BAF-F545-88E0-383F-C374CC14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A4C4805-747E-0D68-B0B1-106864A1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5728DD6-8F81-7420-2328-57AD3725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B6F8F-E85F-4DCF-B38E-9B13540E2D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223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1D96F0-E0EE-040E-4464-83F71A4E8A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4365CD-0220-6C61-BC64-0C15EB39D35F}"/>
              </a:ext>
            </a:extLst>
          </p:cNvPr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AE1B272-94C9-48A1-DBE5-929163C96ED6}"/>
              </a:ext>
            </a:extLst>
          </p:cNvPr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3F1DE46-7890-15D8-E671-5D9A31B5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92D1F4A-B0C9-23A2-E118-2F4F49B5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D62ACD-6313-1210-AE87-D5CA1135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D3D8C-C0DF-4590-832D-BCDAE81A2F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611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31326C-5CF9-683B-0214-D2A0291B78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1DF6D12-96EC-8FA6-CA95-DA4F654C40A1}"/>
              </a:ext>
            </a:extLst>
          </p:cNvPr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E51D67B-7B64-13E7-D496-62CF5020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52F39C1-513D-88B1-ECBC-217F0B71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FC5FD89-9ADD-6B6A-E499-E431B2FE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6E72C-1CC6-459C-9CBF-E1437866D1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07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26C40D-C631-40E8-A5AD-6C371FF81131}"/>
              </a:ext>
            </a:extLst>
          </p:cNvPr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6FA1C-D4E3-43FA-A0B8-B8C7A7824B83}"/>
              </a:ext>
            </a:extLst>
          </p:cNvPr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F3B6E-F57E-4DC5-87CB-291B9CD4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D01A9-8058-4A0A-8388-9C350353C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FB1C-8A49-46FE-8BB3-F54364EED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7BFDB-EC5A-4150-A55C-7E453A7D8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C8E8-B823-4975-81D9-163005EA6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3C65C6D-465B-439C-9310-EC245F7E8E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75" r:id="rId2"/>
    <p:sldLayoutId id="2147484181" r:id="rId3"/>
    <p:sldLayoutId id="2147484176" r:id="rId4"/>
    <p:sldLayoutId id="2147484177" r:id="rId5"/>
    <p:sldLayoutId id="2147484178" r:id="rId6"/>
    <p:sldLayoutId id="2147484182" r:id="rId7"/>
    <p:sldLayoutId id="2147484183" r:id="rId8"/>
    <p:sldLayoutId id="2147484184" r:id="rId9"/>
    <p:sldLayoutId id="2147484179" r:id="rId10"/>
    <p:sldLayoutId id="2147484185" r:id="rId11"/>
    <p:sldLayoutId id="2147484186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0523A2D-20A7-493C-8935-C65AABC32E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19262"/>
            <a:ext cx="8407400" cy="4878089"/>
          </a:xfrm>
        </p:spPr>
        <p:txBody>
          <a:bodyPr>
            <a:normAutofit/>
          </a:bodyPr>
          <a:lstStyle/>
          <a:p>
            <a:pPr marL="44450" indent="0" eaLnBrk="1" hangingPunct="1">
              <a:buFont typeface="Wingdings 2" panose="05020102010507070707" pitchFamily="18" charset="2"/>
              <a:buNone/>
              <a:defRPr/>
            </a:pPr>
            <a:r>
              <a:rPr lang="en-US" b="1" dirty="0"/>
              <a:t>Overview and Purpose of the Regional Transportation Plan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Provide a clear vision of the regional transportation goals, policies, objectives and strategies for the Regional Transportation Planning Agencies (RTPAs)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Provide an assessment of the current modes of transportation and the potential of new travel options within the region. 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Identify and document specific actions necessary to address the region’s mobility and accessibility needs.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For Mono Co, serves two purposes as required by state law – Regional Transportation Planning Agency (RTPA or LTC) and the circulation element of the General Plan – one document for both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RTP is linked with TOML &amp; Mono Co Housing Elements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CA Transportation Commission is updating RTP Guidelines</a:t>
            </a: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100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100" b="1" dirty="0">
              <a:solidFill>
                <a:srgbClr val="00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100" b="1" dirty="0"/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400" b="1" dirty="0"/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400" b="1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EC3B096-0525-4873-9771-3A8A75BDC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Local Transportation Commission</a:t>
            </a:r>
            <a:br>
              <a:rPr lang="en-US" altLang="en-US" sz="2500" dirty="0"/>
            </a:br>
            <a:r>
              <a:rPr lang="en-US" altLang="en-US" sz="1600" b="1" dirty="0"/>
              <a:t>Regional Transportation Plan (RTP) workshop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8C1E9B-7867-4E53-AF8F-48EC5CE84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  <a:endParaRPr lang="en-US" altLang="en-US" sz="16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F4F57B-7A30-48BC-8364-4B2AB6DF60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00213"/>
            <a:ext cx="4149725" cy="431958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b="1" dirty="0"/>
              <a:t>Regional Transportation Plan – Elements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000" b="1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1) Planning Process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2) Needs Assessment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3) Regional Policy Element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4) Community Policy Element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5) Action Element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6) Financial Element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   </a:t>
            </a:r>
            <a:endParaRPr lang="en-US" altLang="en-US" sz="1800" dirty="0">
              <a:solidFill>
                <a:srgbClr val="00CC00"/>
              </a:solidFill>
            </a:endParaRPr>
          </a:p>
        </p:txBody>
      </p:sp>
      <p:pic>
        <p:nvPicPr>
          <p:cNvPr id="13316" name="Content Placeholder 3">
            <a:extLst>
              <a:ext uri="{FF2B5EF4-FFF2-40B4-BE49-F238E27FC236}">
                <a16:creationId xmlns:a16="http://schemas.microsoft.com/office/drawing/2014/main" id="{20CFCCA3-64A5-51D6-9676-DD1974A370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1752600"/>
            <a:ext cx="3200400" cy="4267200"/>
          </a:xfr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127DE87A-5CD9-44BB-A534-AF1E8187F2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3)  Regional Policy Element – Goals, Policies and Objectives for the following areas: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Land use issues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Economic factors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Resource Efficiency	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Environmental issues</a:t>
            </a:r>
          </a:p>
          <a:p>
            <a:pPr marL="919163" lvl="1" indent="-4763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Livable communities	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Operational Improvements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Non-motorized transportation (ATP)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Transit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Parking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Aviation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Plan Consistency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Public Participation </a:t>
            </a:r>
          </a:p>
          <a:p>
            <a:pPr marL="4763" lvl="1" indent="15557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marL="682625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Performance Measures (STIP, Rural Performance Measures, Qualitative vs. Quantitative, Asset Management/SWITRS)</a:t>
            </a:r>
          </a:p>
          <a:p>
            <a:pPr marL="962025" lvl="1" indent="-37782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	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00CC00"/>
              </a:solidFill>
            </a:endParaRPr>
          </a:p>
          <a:p>
            <a:pPr marL="962025" lvl="1" indent="-37782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CC00"/>
              </a:solidFill>
            </a:endParaRP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1800" dirty="0">
              <a:solidFill>
                <a:srgbClr val="00CC00"/>
              </a:solidFill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6731DBF-B262-4B09-ACC5-35A064CF9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BC27D875-A961-52A5-1A4E-B43592A6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708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888CE092-36A6-4FFD-484C-4D60E110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937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43A8EE9D-71CB-4A37-A389-928987320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072437" cy="4824412"/>
          </a:xfrm>
        </p:spPr>
        <p:txBody>
          <a:bodyPr>
            <a:normAutofit lnSpcReduction="10000"/>
          </a:bodyPr>
          <a:lstStyle/>
          <a:p>
            <a:pPr marL="571500" indent="-5715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4) Community Policy Elements	- review with communities for any updates</a:t>
            </a:r>
          </a:p>
          <a:p>
            <a:pPr marL="571500" indent="-5715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		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Antelope Valley 		</a:t>
            </a:r>
          </a:p>
          <a:p>
            <a:pPr marL="571500" indent="-5715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Swauger Creek/Devils Gate </a:t>
            </a:r>
          </a:p>
          <a:p>
            <a:pPr marL="571500" indent="-5715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Bridgeport Valley</a:t>
            </a:r>
          </a:p>
          <a:p>
            <a:pPr marL="571500" indent="-5715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Bodie Hills </a:t>
            </a:r>
          </a:p>
          <a:p>
            <a:pPr marL="571500" indent="-5715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Mono Basin 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Yosemite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June Lake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Mammoth Vicinity/Upper Owens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Long Valley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Wheeler Crest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Paradise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Tri-Valley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Oasis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Town of Mammoth Lakes – Mobility Element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3F6AE1FD-2C2B-4D04-816C-C16C0F1C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D33A6D9-A434-4509-B1E8-12E95D6AA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A0AF6E9-E4E0-4D7F-BD3C-18FB9AE8CF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644900" cy="4267200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3366CC"/>
                </a:solidFill>
              </a:rPr>
              <a:t>5) Action Element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00CC00"/>
                </a:solidFill>
              </a:rPr>
              <a:t>	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2024 Regional Transportation Improvement Program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en-US" altLang="en-US" dirty="0">
              <a:solidFill>
                <a:srgbClr val="00CC00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00CC00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3366CC"/>
                </a:solidFill>
              </a:rPr>
              <a:t>6) Financial Element 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	2024 RTIP and data updates (tables)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2BA43563-6314-E0CD-7209-011B02AF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500438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16389" name="Content Placeholder 3">
            <a:extLst>
              <a:ext uri="{FF2B5EF4-FFF2-40B4-BE49-F238E27FC236}">
                <a16:creationId xmlns:a16="http://schemas.microsoft.com/office/drawing/2014/main" id="{80B961F1-036A-2A42-5DC5-47862D8AA1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4406"/>
            <a:ext cx="3698339" cy="2466454"/>
          </a:xfr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02B0097-74DD-450E-B975-D2686C1A2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FD31454-3E1F-4B7C-8B29-F64BE383E2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73600" cy="4267200"/>
          </a:xfrm>
        </p:spPr>
        <p:txBody>
          <a:bodyPr>
            <a:normAutofit fontScale="85000" lnSpcReduction="20000"/>
          </a:bodyPr>
          <a:lstStyle/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3366CC"/>
                </a:solidFill>
              </a:rPr>
              <a:t>What happens next?</a:t>
            </a: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1775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RTP update </a:t>
            </a:r>
          </a:p>
          <a:p>
            <a:pPr marL="517525" indent="-28575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coincide with the 2024 Regional Transportation Improvement Program, </a:t>
            </a:r>
          </a:p>
          <a:p>
            <a:pPr marL="517525" indent="-28575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CTC updating guidelines</a:t>
            </a:r>
          </a:p>
          <a:p>
            <a:pPr marL="517525" indent="-28575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update any community policies, and </a:t>
            </a:r>
          </a:p>
          <a:p>
            <a:pPr marL="517525" indent="-28575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any technical corrections</a:t>
            </a: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>
              <a:solidFill>
                <a:srgbClr val="00CC00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>
              <a:solidFill>
                <a:srgbClr val="00CC00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600" dirty="0">
                <a:solidFill>
                  <a:srgbClr val="3366CC"/>
                </a:solidFill>
              </a:rPr>
              <a:t>Comments/Questions?</a:t>
            </a: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7287EEE-0700-7F46-D159-E5254EDF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2076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17413" name="Content Placeholder 2">
            <a:extLst>
              <a:ext uri="{FF2B5EF4-FFF2-40B4-BE49-F238E27FC236}">
                <a16:creationId xmlns:a16="http://schemas.microsoft.com/office/drawing/2014/main" id="{1DA8871B-9258-5A96-1328-B77B5C7596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3611432"/>
            <a:ext cx="3635698" cy="2968600"/>
          </a:xfrm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E6CD8383F294E9FB1225941F02996" ma:contentTypeVersion="13" ma:contentTypeDescription="Create a new document." ma:contentTypeScope="" ma:versionID="7c1b444be905535951245b086d298940">
  <xsd:schema xmlns:xsd="http://www.w3.org/2001/XMLSchema" xmlns:xs="http://www.w3.org/2001/XMLSchema" xmlns:p="http://schemas.microsoft.com/office/2006/metadata/properties" xmlns:ns2="5b2776df-26f3-466f-aa98-1613ebaf13d0" xmlns:ns3="c62896f0-2fc7-430d-b36a-19fa00e6079f" targetNamespace="http://schemas.microsoft.com/office/2006/metadata/properties" ma:root="true" ma:fieldsID="2066595558dfb90a51f095b5d164adc5" ns2:_="" ns3:_="">
    <xsd:import namespace="5b2776df-26f3-466f-aa98-1613ebaf13d0"/>
    <xsd:import namespace="c62896f0-2fc7-430d-b36a-19fa00e60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776df-26f3-466f-aa98-1613ebaf1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564444-4256-4d2b-9f9e-dfa6a9e95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896f0-2fc7-430d-b36a-19fa00e6079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da3f17-7ee2-40cc-874b-597475ab4f94}" ma:internalName="TaxCatchAll" ma:showField="CatchAllData" ma:web="c62896f0-2fc7-430d-b36a-19fa00e60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2896f0-2fc7-430d-b36a-19fa00e6079f" xsi:nil="true"/>
    <lcf76f155ced4ddcb4097134ff3c332f xmlns="5b2776df-26f3-466f-aa98-1613ebaf13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FF555D-0C89-4C6C-8302-FFCBAD94A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2776df-26f3-466f-aa98-1613ebaf13d0"/>
    <ds:schemaRef ds:uri="c62896f0-2fc7-430d-b36a-19fa00e60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7B8B2E-7305-4919-9E4B-1F6EDBD30A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BE7BA-13E4-41D9-88BE-3B31B5FC562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C80A83B-4713-4924-9C48-5F12B643A47C}">
  <ds:schemaRefs>
    <ds:schemaRef ds:uri="http://schemas.microsoft.com/office/2006/metadata/properties"/>
    <ds:schemaRef ds:uri="http://schemas.microsoft.com/office/infopath/2007/PartnerControls"/>
    <ds:schemaRef ds:uri="c62896f0-2fc7-430d-b36a-19fa00e6079f"/>
    <ds:schemaRef ds:uri="5b2776df-26f3-466f-aa98-1613ebaf13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2995</TotalTime>
  <Words>390</Words>
  <Application>Microsoft Office PowerPoint</Application>
  <PresentationFormat>Letter Paper (8.5x11 in)</PresentationFormat>
  <Paragraphs>87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Franklin Gothic Medium</vt:lpstr>
      <vt:lpstr>Verdana</vt:lpstr>
      <vt:lpstr>Wingdings</vt:lpstr>
      <vt:lpstr>Wingdings 2</vt:lpstr>
      <vt:lpstr>Grid</vt:lpstr>
      <vt:lpstr>Local Transportation Commission Regional Transportation Plan (RTP) workshop</vt:lpstr>
      <vt:lpstr>Regional Transportation Plan Workshop</vt:lpstr>
      <vt:lpstr>Regional Transportation Plan Workshop</vt:lpstr>
      <vt:lpstr>Regional Transportation Plan Workshop</vt:lpstr>
      <vt:lpstr>Regional Transportation Plan Workshop</vt:lpstr>
      <vt:lpstr>Regional Transportation Plan Workshop</vt:lpstr>
    </vt:vector>
  </TitlesOfParts>
  <Company>Planning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 County</dc:title>
  <dc:creator>Mono County</dc:creator>
  <cp:lastModifiedBy>Gerry LeFrancois</cp:lastModifiedBy>
  <cp:revision>204</cp:revision>
  <cp:lastPrinted>2014-11-03T16:14:52Z</cp:lastPrinted>
  <dcterms:created xsi:type="dcterms:W3CDTF">2003-09-19T16:08:27Z</dcterms:created>
  <dcterms:modified xsi:type="dcterms:W3CDTF">2023-09-01T16:50:34Z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Gerry LeFrancois</vt:lpwstr>
  </property>
  <property fmtid="{D5CDD505-2E9C-101B-9397-08002B2CF9AE}" pid="3" name="Order">
    <vt:lpwstr>373800.000000000</vt:lpwstr>
  </property>
  <property fmtid="{D5CDD505-2E9C-101B-9397-08002B2CF9AE}" pid="4" name="display_urn:schemas-microsoft-com:office:office#Author">
    <vt:lpwstr>Gerry LeFrancois</vt:lpwstr>
  </property>
  <property fmtid="{D5CDD505-2E9C-101B-9397-08002B2CF9AE}" pid="5" name="MediaServiceImageTags">
    <vt:lpwstr/>
  </property>
</Properties>
</file>