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4"/>
  </p:sldMasterIdLst>
  <p:notesMasterIdLst>
    <p:notesMasterId r:id="rId17"/>
  </p:notesMasterIdLst>
  <p:sldIdLst>
    <p:sldId id="256" r:id="rId5"/>
    <p:sldId id="275" r:id="rId6"/>
    <p:sldId id="272" r:id="rId7"/>
    <p:sldId id="273" r:id="rId8"/>
    <p:sldId id="274" r:id="rId9"/>
    <p:sldId id="277" r:id="rId10"/>
    <p:sldId id="278" r:id="rId11"/>
    <p:sldId id="270" r:id="rId12"/>
    <p:sldId id="269" r:id="rId13"/>
    <p:sldId id="276" r:id="rId14"/>
    <p:sldId id="257"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p:scale>
          <a:sx n="64" d="100"/>
          <a:sy n="64" d="100"/>
        </p:scale>
        <p:origin x="344" y="-332"/>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1602" y="-24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ry LeFrancois" userId="f8ba3999-641a-4a1c-872e-e18a931ba8d9" providerId="ADAL" clId="{A2532FBB-06EF-4B38-A5D7-0696DE0E97CF}"/>
    <pc:docChg chg="modSld">
      <pc:chgData name="Gerry LeFrancois" userId="f8ba3999-641a-4a1c-872e-e18a931ba8d9" providerId="ADAL" clId="{A2532FBB-06EF-4B38-A5D7-0696DE0E97CF}" dt="2023-09-11T16:44:43.168" v="0" actId="20577"/>
      <pc:docMkLst>
        <pc:docMk/>
      </pc:docMkLst>
      <pc:sldChg chg="modNotesTx">
        <pc:chgData name="Gerry LeFrancois" userId="f8ba3999-641a-4a1c-872e-e18a931ba8d9" providerId="ADAL" clId="{A2532FBB-06EF-4B38-A5D7-0696DE0E97CF}" dt="2023-09-11T16:44:43.168" v="0" actId="20577"/>
        <pc:sldMkLst>
          <pc:docMk/>
          <pc:sldMk cId="498602668"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D729-582C-45B4-91AC-BEB1C9D1FE18}" type="datetimeFigureOut">
              <a:rPr lang="en-US" smtClean="0"/>
              <a:t>9/11/2023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38D28-DA20-476E-A1F1-5B40D6B6F38D}" type="slidenum">
              <a:rPr lang="en-US" smtClean="0"/>
              <a:t>‹#›</a:t>
            </a:fld>
            <a:endParaRPr lang="en-US" dirty="0"/>
          </a:p>
        </p:txBody>
      </p:sp>
    </p:spTree>
    <p:extLst>
      <p:ext uri="{BB962C8B-B14F-4D97-AF65-F5344CB8AC3E}">
        <p14:creationId xmlns:p14="http://schemas.microsoft.com/office/powerpoint/2010/main" val="226082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Gerry LeFrancois, Mono County LTC</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1</a:t>
            </a:fld>
            <a:endParaRPr lang="en-US" dirty="0"/>
          </a:p>
        </p:txBody>
      </p:sp>
    </p:spTree>
    <p:extLst>
      <p:ext uri="{BB962C8B-B14F-4D97-AF65-F5344CB8AC3E}">
        <p14:creationId xmlns:p14="http://schemas.microsoft.com/office/powerpoint/2010/main" val="185347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2</a:t>
            </a:fld>
            <a:endParaRPr lang="en-US" dirty="0"/>
          </a:p>
        </p:txBody>
      </p:sp>
    </p:spTree>
    <p:extLst>
      <p:ext uri="{BB962C8B-B14F-4D97-AF65-F5344CB8AC3E}">
        <p14:creationId xmlns:p14="http://schemas.microsoft.com/office/powerpoint/2010/main" val="416223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3</a:t>
            </a:fld>
            <a:endParaRPr lang="en-US" dirty="0"/>
          </a:p>
        </p:txBody>
      </p:sp>
    </p:spTree>
    <p:extLst>
      <p:ext uri="{BB962C8B-B14F-4D97-AF65-F5344CB8AC3E}">
        <p14:creationId xmlns:p14="http://schemas.microsoft.com/office/powerpoint/2010/main" val="411484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4</a:t>
            </a:fld>
            <a:endParaRPr lang="en-US" dirty="0"/>
          </a:p>
        </p:txBody>
      </p:sp>
    </p:spTree>
    <p:extLst>
      <p:ext uri="{BB962C8B-B14F-4D97-AF65-F5344CB8AC3E}">
        <p14:creationId xmlns:p14="http://schemas.microsoft.com/office/powerpoint/2010/main" val="222862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5</a:t>
            </a:fld>
            <a:endParaRPr lang="en-US" dirty="0"/>
          </a:p>
        </p:txBody>
      </p:sp>
    </p:spTree>
    <p:extLst>
      <p:ext uri="{BB962C8B-B14F-4D97-AF65-F5344CB8AC3E}">
        <p14:creationId xmlns:p14="http://schemas.microsoft.com/office/powerpoint/2010/main" val="191770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9</a:t>
            </a:fld>
            <a:endParaRPr lang="en-US" dirty="0"/>
          </a:p>
        </p:txBody>
      </p:sp>
    </p:spTree>
    <p:extLst>
      <p:ext uri="{BB962C8B-B14F-4D97-AF65-F5344CB8AC3E}">
        <p14:creationId xmlns:p14="http://schemas.microsoft.com/office/powerpoint/2010/main" val="345912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10</a:t>
            </a:fld>
            <a:endParaRPr lang="en-US" dirty="0"/>
          </a:p>
        </p:txBody>
      </p:sp>
    </p:spTree>
    <p:extLst>
      <p:ext uri="{BB962C8B-B14F-4D97-AF65-F5344CB8AC3E}">
        <p14:creationId xmlns:p14="http://schemas.microsoft.com/office/powerpoint/2010/main" val="52331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838D28-DA20-476E-A1F1-5B40D6B6F38D}" type="slidenum">
              <a:rPr lang="en-US" smtClean="0"/>
              <a:t>11</a:t>
            </a:fld>
            <a:endParaRPr lang="en-US" dirty="0"/>
          </a:p>
        </p:txBody>
      </p:sp>
    </p:spTree>
    <p:extLst>
      <p:ext uri="{BB962C8B-B14F-4D97-AF65-F5344CB8AC3E}">
        <p14:creationId xmlns:p14="http://schemas.microsoft.com/office/powerpoint/2010/main" val="53615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38D28-DA20-476E-A1F1-5B40D6B6F38D}" type="slidenum">
              <a:rPr lang="en-US" smtClean="0"/>
              <a:t>12</a:t>
            </a:fld>
            <a:endParaRPr lang="en-US" dirty="0"/>
          </a:p>
        </p:txBody>
      </p:sp>
    </p:spTree>
    <p:extLst>
      <p:ext uri="{BB962C8B-B14F-4D97-AF65-F5344CB8AC3E}">
        <p14:creationId xmlns:p14="http://schemas.microsoft.com/office/powerpoint/2010/main" val="415673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8472AA-42D2-4036-A66F-C8CFBB8E646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8472AA-42D2-4036-A66F-C8CFBB8E6462}"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EE55007-5D83-424E-91A6-0407FB97FBBC}" type="datetimeFigureOut">
              <a:rPr lang="en-US" smtClean="0"/>
              <a:t>9/11/2023</a:t>
            </a:fld>
            <a:endParaRPr lang="en-US" dirty="0"/>
          </a:p>
        </p:txBody>
      </p:sp>
      <p:sp>
        <p:nvSpPr>
          <p:cNvPr id="9" name="Slide Number Placeholder 8"/>
          <p:cNvSpPr>
            <a:spLocks noGrp="1"/>
          </p:cNvSpPr>
          <p:nvPr>
            <p:ph type="sldNum" sz="quarter" idx="11"/>
          </p:nvPr>
        </p:nvSpPr>
        <p:spPr/>
        <p:txBody>
          <a:bodyPr/>
          <a:lstStyle/>
          <a:p>
            <a:fld id="{658472AA-42D2-4036-A66F-C8CFBB8E6462}"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8472AA-42D2-4036-A66F-C8CFBB8E6462}"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EE55007-5D83-424E-91A6-0407FB97FBBC}" type="datetimeFigureOut">
              <a:rPr lang="en-US" smtClean="0"/>
              <a:t>9/11/2023</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935162"/>
          </a:xfrm>
        </p:spPr>
        <p:txBody>
          <a:bodyPr/>
          <a:lstStyle/>
          <a:p>
            <a:pPr algn="ctr"/>
            <a:r>
              <a:rPr lang="en-US" sz="4400" dirty="0"/>
              <a:t>State Transportation Improvement Program STIP Workshop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502" y="2209800"/>
            <a:ext cx="3133414" cy="4664242"/>
          </a:xfrm>
          <a:prstGeom prst="rect">
            <a:avLst/>
          </a:prstGeom>
        </p:spPr>
      </p:pic>
      <p:sp>
        <p:nvSpPr>
          <p:cNvPr id="3" name="Subtitle 2"/>
          <p:cNvSpPr>
            <a:spLocks noGrp="1"/>
          </p:cNvSpPr>
          <p:nvPr>
            <p:ph idx="1"/>
          </p:nvPr>
        </p:nvSpPr>
        <p:spPr>
          <a:xfrm>
            <a:off x="457200" y="2209800"/>
            <a:ext cx="8077200" cy="4191000"/>
          </a:xfrm>
        </p:spPr>
        <p:txBody>
          <a:bodyPr>
            <a:normAutofit fontScale="25000" lnSpcReduction="20000"/>
          </a:bodyPr>
          <a:lstStyle/>
          <a:p>
            <a:r>
              <a:rPr lang="en-US" sz="11200" dirty="0"/>
              <a:t>Overview transportation funding     </a:t>
            </a:r>
            <a:r>
              <a:rPr lang="en-US" sz="11200" dirty="0">
                <a:solidFill>
                  <a:schemeClr val="bg1"/>
                </a:solidFill>
              </a:rPr>
              <a:t>(non transit)</a:t>
            </a:r>
          </a:p>
          <a:p>
            <a:pPr marL="114300" indent="0">
              <a:buNone/>
            </a:pPr>
            <a:endParaRPr lang="en-US" sz="11200" dirty="0">
              <a:solidFill>
                <a:schemeClr val="bg1"/>
              </a:solidFill>
            </a:endParaRPr>
          </a:p>
          <a:p>
            <a:r>
              <a:rPr lang="en-US" sz="11200" dirty="0"/>
              <a:t>Project development</a:t>
            </a:r>
          </a:p>
          <a:p>
            <a:pPr marL="114300" indent="0">
              <a:buNone/>
            </a:pPr>
            <a:endParaRPr lang="en-US" sz="11200" dirty="0"/>
          </a:p>
          <a:p>
            <a:r>
              <a:rPr lang="en-US" sz="11200" dirty="0"/>
              <a:t>Focus STIP / RTIP program</a:t>
            </a:r>
          </a:p>
          <a:p>
            <a:pPr marL="114300" indent="0">
              <a:buNone/>
            </a:pPr>
            <a:endParaRPr lang="en-US" sz="11200" dirty="0"/>
          </a:p>
          <a:p>
            <a:r>
              <a:rPr lang="en-US" sz="11200" dirty="0"/>
              <a:t>Town RTIP &amp; County RTIP</a:t>
            </a:r>
          </a:p>
          <a:p>
            <a:pPr marL="114300" indent="0">
              <a:buNone/>
            </a:pPr>
            <a:endParaRPr lang="en-US" sz="11200" dirty="0"/>
          </a:p>
          <a:p>
            <a:r>
              <a:rPr lang="en-US" sz="11200" dirty="0"/>
              <a:t>Next steps</a:t>
            </a:r>
          </a:p>
          <a:p>
            <a:endParaRPr lang="en-US" sz="11200" dirty="0"/>
          </a:p>
          <a:p>
            <a:endParaRPr lang="en-US" sz="11200" dirty="0"/>
          </a:p>
          <a:p>
            <a:endParaRPr lang="en-US" sz="11200" dirty="0"/>
          </a:p>
          <a:p>
            <a:pPr marL="114300" indent="0">
              <a:buNone/>
            </a:pPr>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200" dirty="0"/>
          </a:p>
          <a:p>
            <a:endParaRPr lang="en-US" sz="1100" dirty="0"/>
          </a:p>
          <a:p>
            <a:endParaRPr lang="en-US" sz="1100" dirty="0"/>
          </a:p>
          <a:p>
            <a:r>
              <a:rPr lang="en-US" sz="1100" dirty="0"/>
              <a:t>CTC Town Hall, Partnerships in the Eastern Sierra, September 13 &amp; 14</a:t>
            </a:r>
          </a:p>
          <a:p>
            <a:endParaRPr lang="en-US" sz="1100" dirty="0"/>
          </a:p>
        </p:txBody>
      </p:sp>
    </p:spTree>
    <p:extLst>
      <p:ext uri="{BB962C8B-B14F-4D97-AF65-F5344CB8AC3E}">
        <p14:creationId xmlns:p14="http://schemas.microsoft.com/office/powerpoint/2010/main" val="49860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sz="4400" dirty="0"/>
              <a:t>STIP &amp; RTIP</a:t>
            </a:r>
          </a:p>
        </p:txBody>
      </p:sp>
      <p:sp>
        <p:nvSpPr>
          <p:cNvPr id="3" name="Subtitle 2"/>
          <p:cNvSpPr>
            <a:spLocks noGrp="1"/>
          </p:cNvSpPr>
          <p:nvPr>
            <p:ph idx="1"/>
          </p:nvPr>
        </p:nvSpPr>
        <p:spPr>
          <a:xfrm>
            <a:off x="304800" y="990600"/>
            <a:ext cx="8305800" cy="5486400"/>
          </a:xfrm>
        </p:spPr>
        <p:txBody>
          <a:bodyPr>
            <a:normAutofit lnSpcReduction="10000"/>
          </a:bodyPr>
          <a:lstStyle/>
          <a:p>
            <a:pPr>
              <a:lnSpc>
                <a:spcPct val="120000"/>
              </a:lnSpc>
            </a:pPr>
            <a:r>
              <a:rPr lang="en-US" sz="2800" dirty="0"/>
              <a:t>RTIP – coordinated effort between TOML and Mono County</a:t>
            </a:r>
          </a:p>
          <a:p>
            <a:pPr>
              <a:lnSpc>
                <a:spcPct val="120000"/>
              </a:lnSpc>
            </a:pPr>
            <a:r>
              <a:rPr lang="en-US" sz="2800" dirty="0"/>
              <a:t>Share balances over last 10 years or 5 STIP cycles:</a:t>
            </a:r>
          </a:p>
          <a:p>
            <a:pPr indent="0">
              <a:lnSpc>
                <a:spcPct val="120000"/>
              </a:lnSpc>
              <a:buNone/>
            </a:pPr>
            <a:r>
              <a:rPr lang="en-US" sz="2400" dirty="0"/>
              <a:t>2014 – $6.52 million</a:t>
            </a:r>
          </a:p>
          <a:p>
            <a:pPr indent="0">
              <a:lnSpc>
                <a:spcPct val="120000"/>
              </a:lnSpc>
              <a:buNone/>
            </a:pPr>
            <a:r>
              <a:rPr lang="en-US" sz="2400" dirty="0"/>
              <a:t>2016 – negative</a:t>
            </a:r>
          </a:p>
          <a:p>
            <a:pPr indent="0">
              <a:lnSpc>
                <a:spcPct val="120000"/>
              </a:lnSpc>
              <a:buNone/>
            </a:pPr>
            <a:r>
              <a:rPr lang="en-US" sz="2400" dirty="0"/>
              <a:t>2018 – $8.24 million</a:t>
            </a:r>
          </a:p>
          <a:p>
            <a:pPr indent="0">
              <a:lnSpc>
                <a:spcPct val="120000"/>
              </a:lnSpc>
              <a:buNone/>
            </a:pPr>
            <a:r>
              <a:rPr lang="en-US" sz="2400" dirty="0"/>
              <a:t>2020 – $3.41 million</a:t>
            </a:r>
          </a:p>
          <a:p>
            <a:pPr indent="0">
              <a:lnSpc>
                <a:spcPct val="120000"/>
              </a:lnSpc>
              <a:buNone/>
            </a:pPr>
            <a:r>
              <a:rPr lang="en-US" sz="2400" i="1" dirty="0"/>
              <a:t>2021 Federal Coronavirus Response &amp; Relief Supplemental Appropriation Act – 2021 (CRRSAA) - $1.3 million</a:t>
            </a:r>
          </a:p>
          <a:p>
            <a:pPr indent="0">
              <a:lnSpc>
                <a:spcPct val="120000"/>
              </a:lnSpc>
              <a:buNone/>
            </a:pPr>
            <a:r>
              <a:rPr lang="en-US" sz="2400" dirty="0"/>
              <a:t>2022 – $5.12 million</a:t>
            </a:r>
          </a:p>
          <a:p>
            <a:pPr>
              <a:lnSpc>
                <a:spcPct val="120000"/>
              </a:lnSpc>
            </a:pPr>
            <a:r>
              <a:rPr lang="en-US" sz="2800" dirty="0">
                <a:highlight>
                  <a:srgbClr val="FFFF00"/>
                </a:highlight>
              </a:rPr>
              <a:t>Shares = dollars with this years amount $ 9.2 million</a:t>
            </a:r>
          </a:p>
          <a:p>
            <a:pPr marL="114300" indent="0">
              <a:lnSpc>
                <a:spcPct val="120000"/>
              </a:lnSpc>
              <a:buNone/>
            </a:pPr>
            <a:endParaRPr lang="en-US" sz="2400" dirty="0"/>
          </a:p>
          <a:p>
            <a:pPr marL="114300" indent="0">
              <a:lnSpc>
                <a:spcPct val="120000"/>
              </a:lnSpc>
              <a:buNone/>
            </a:pPr>
            <a:endParaRPr lang="en-US" sz="2400" dirty="0"/>
          </a:p>
          <a:p>
            <a:pPr marL="114300" indent="0">
              <a:lnSpc>
                <a:spcPct val="120000"/>
              </a:lnSpc>
              <a:buNone/>
            </a:pPr>
            <a:endParaRPr lang="en-US" sz="2400" dirty="0"/>
          </a:p>
          <a:p>
            <a:pPr marL="114300" indent="0">
              <a:lnSpc>
                <a:spcPct val="120000"/>
              </a:lnSpc>
              <a:buNone/>
            </a:pPr>
            <a:endParaRPr lang="en-US" sz="2400" dirty="0"/>
          </a:p>
          <a:p>
            <a:pPr marL="114300" indent="0">
              <a:lnSpc>
                <a:spcPct val="120000"/>
              </a:lnSpc>
              <a:buNone/>
            </a:pPr>
            <a:endParaRPr lang="en-US" sz="2400" dirty="0"/>
          </a:p>
          <a:p>
            <a:pPr>
              <a:lnSpc>
                <a:spcPct val="120000"/>
              </a:lnSpc>
            </a:pPr>
            <a:endParaRPr lang="en-US" sz="8000" dirty="0"/>
          </a:p>
          <a:p>
            <a:pPr marL="346075" indent="0">
              <a:buNone/>
            </a:pPr>
            <a:endParaRPr lang="en-US" sz="9600" dirty="0"/>
          </a:p>
          <a:p>
            <a:pPr marL="346075" indent="0">
              <a:buNone/>
            </a:pPr>
            <a:endParaRPr lang="en-US" sz="7200" dirty="0"/>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4400" dirty="0"/>
          </a:p>
        </p:txBody>
      </p:sp>
    </p:spTree>
    <p:extLst>
      <p:ext uri="{BB962C8B-B14F-4D97-AF65-F5344CB8AC3E}">
        <p14:creationId xmlns:p14="http://schemas.microsoft.com/office/powerpoint/2010/main" val="23575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717800"/>
            <a:ext cx="7543800" cy="1295400"/>
          </a:xfrm>
        </p:spPr>
        <p:txBody>
          <a:bodyPr/>
          <a:lstStyle/>
          <a:p>
            <a:pPr algn="ctr"/>
            <a:r>
              <a:rPr lang="en-US" altLang="en-US" sz="4400" dirty="0"/>
              <a:t>Town &amp; County Potential Projects</a:t>
            </a:r>
            <a:endParaRPr lang="en-US" sz="4400" dirty="0"/>
          </a:p>
        </p:txBody>
      </p:sp>
      <p:sp>
        <p:nvSpPr>
          <p:cNvPr id="3" name="Title 1">
            <a:extLst>
              <a:ext uri="{FF2B5EF4-FFF2-40B4-BE49-F238E27FC236}">
                <a16:creationId xmlns:a16="http://schemas.microsoft.com/office/drawing/2014/main" id="{3DA581AB-C97A-6F43-4687-5CA324D5E6BF}"/>
              </a:ext>
            </a:extLst>
          </p:cNvPr>
          <p:cNvSpPr txBox="1">
            <a:spLocks/>
          </p:cNvSpPr>
          <p:nvPr/>
        </p:nvSpPr>
        <p:spPr>
          <a:xfrm>
            <a:off x="304800" y="1447800"/>
            <a:ext cx="80772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endParaRPr lang="en-US" sz="4400" dirty="0"/>
          </a:p>
        </p:txBody>
      </p:sp>
    </p:spTree>
    <p:extLst>
      <p:ext uri="{BB962C8B-B14F-4D97-AF65-F5344CB8AC3E}">
        <p14:creationId xmlns:p14="http://schemas.microsoft.com/office/powerpoint/2010/main" val="300892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Next Steps &amp; Questions</a:t>
            </a:r>
          </a:p>
        </p:txBody>
      </p:sp>
      <p:sp>
        <p:nvSpPr>
          <p:cNvPr id="3" name="Content Placeholder 2"/>
          <p:cNvSpPr>
            <a:spLocks noGrp="1"/>
          </p:cNvSpPr>
          <p:nvPr>
            <p:ph idx="1"/>
          </p:nvPr>
        </p:nvSpPr>
        <p:spPr>
          <a:xfrm>
            <a:off x="457200" y="1600200"/>
            <a:ext cx="8001000" cy="4572000"/>
          </a:xfrm>
        </p:spPr>
        <p:txBody>
          <a:bodyPr>
            <a:normAutofit/>
          </a:bodyPr>
          <a:lstStyle/>
          <a:p>
            <a:pPr marL="346075" indent="-346075"/>
            <a:r>
              <a:rPr lang="en-US" altLang="en-US" dirty="0"/>
              <a:t>Staff will work on finalizing possible projects</a:t>
            </a:r>
          </a:p>
          <a:p>
            <a:pPr marL="346075" indent="-346075"/>
            <a:r>
              <a:rPr lang="en-US" altLang="en-US" dirty="0"/>
              <a:t>Commission consideration &amp; adoption at the November 13, meeting</a:t>
            </a:r>
          </a:p>
          <a:p>
            <a:pPr marL="346075" indent="-346075"/>
            <a:r>
              <a:rPr lang="en-US" altLang="en-US" dirty="0"/>
              <a:t>Mono County LTC RTIP is due to State on December 15</a:t>
            </a:r>
          </a:p>
          <a:p>
            <a:pPr marL="346075" indent="-346075"/>
            <a:endParaRPr lang="en-US" altLang="en-US" dirty="0"/>
          </a:p>
          <a:p>
            <a:pPr marL="346075" indent="-346075"/>
            <a:endParaRPr lang="en-US" altLang="en-US" dirty="0"/>
          </a:p>
          <a:p>
            <a:pPr marL="0" indent="0">
              <a:buNone/>
            </a:pPr>
            <a:r>
              <a:rPr lang="en-US" altLang="en-US" sz="3200" dirty="0"/>
              <a:t>Questions of staff</a:t>
            </a:r>
          </a:p>
        </p:txBody>
      </p:sp>
      <p:pic>
        <p:nvPicPr>
          <p:cNvPr id="4" name="Picture 3" descr="DSC00029">
            <a:extLst>
              <a:ext uri="{FF2B5EF4-FFF2-40B4-BE49-F238E27FC236}">
                <a16:creationId xmlns:a16="http://schemas.microsoft.com/office/drawing/2014/main" id="{14FBB090-A0B7-ACD6-0D35-E949EEFFC2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979762" y="4191000"/>
            <a:ext cx="3164237" cy="2667000"/>
          </a:xfrm>
          <a:prstGeom prst="rect">
            <a:avLst/>
          </a:prstGeom>
        </p:spPr>
      </p:pic>
    </p:spTree>
    <p:extLst>
      <p:ext uri="{BB962C8B-B14F-4D97-AF65-F5344CB8AC3E}">
        <p14:creationId xmlns:p14="http://schemas.microsoft.com/office/powerpoint/2010/main" val="308749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altLang="en-US" sz="4400" dirty="0"/>
              <a:t>Transportation Funding</a:t>
            </a:r>
            <a:endParaRPr lang="en-US" sz="4400" dirty="0"/>
          </a:p>
        </p:txBody>
      </p:sp>
      <p:sp>
        <p:nvSpPr>
          <p:cNvPr id="3" name="Subtitle 2"/>
          <p:cNvSpPr>
            <a:spLocks noGrp="1"/>
          </p:cNvSpPr>
          <p:nvPr>
            <p:ph idx="1"/>
          </p:nvPr>
        </p:nvSpPr>
        <p:spPr>
          <a:xfrm>
            <a:off x="304800" y="990600"/>
            <a:ext cx="8229600" cy="5410200"/>
          </a:xfrm>
        </p:spPr>
        <p:txBody>
          <a:bodyPr>
            <a:normAutofit lnSpcReduction="10000"/>
          </a:bodyPr>
          <a:lstStyle/>
          <a:p>
            <a:r>
              <a:rPr lang="en-US" sz="3000" dirty="0"/>
              <a:t>SB 1 Road Repair and Accountability Act 2017</a:t>
            </a:r>
          </a:p>
          <a:p>
            <a:r>
              <a:rPr lang="en-US" dirty="0"/>
              <a:t>SB 1 is a landmark transportation investment in California. increasing transportation funding and instituting much-needed reforms. SB 1 provides the first significant, stable, and on-going increase in state transportation funding by fixing neighborhood streets, freeways and bridges in communities across California and targeting funds toward transit and congested trade and commute corridor improvements. Maintenance and Rehabilitation of the State Highway System</a:t>
            </a:r>
          </a:p>
          <a:p>
            <a:r>
              <a:rPr lang="en-US" dirty="0">
                <a:highlight>
                  <a:srgbClr val="FFFF00"/>
                </a:highlight>
              </a:rPr>
              <a:t>Repairs to Local Streets and Roads </a:t>
            </a:r>
            <a:r>
              <a:rPr lang="en-US" dirty="0"/>
              <a:t>- SB 1 dedicated approximately $1.5 billion per year in new formula revenues apportioned by the State Controller to cities and counties for basic road maintenance, rehabilitation, and critical safety projects on the local streets and roads system (Road Maintenance Rehabilitation Account -RMRA).  </a:t>
            </a:r>
          </a:p>
          <a:p>
            <a:r>
              <a:rPr lang="en-US" dirty="0"/>
              <a:t>Maintaining and Repairing the State’s Bridges and Culverts</a:t>
            </a:r>
          </a:p>
          <a:p>
            <a:pPr>
              <a:lnSpc>
                <a:spcPct val="120000"/>
              </a:lnSpc>
            </a:pPr>
            <a:endParaRPr lang="en-US" sz="9600" dirty="0"/>
          </a:p>
          <a:p>
            <a:pPr marL="114300" indent="0">
              <a:lnSpc>
                <a:spcPct val="120000"/>
              </a:lnSpc>
              <a:buNone/>
            </a:pPr>
            <a:endParaRPr lang="en-US" sz="8000" dirty="0"/>
          </a:p>
          <a:p>
            <a:pPr marL="114300" indent="0">
              <a:lnSpc>
                <a:spcPct val="120000"/>
              </a:lnSpc>
              <a:buNone/>
            </a:pPr>
            <a:endParaRPr lang="en-US" sz="8000" dirty="0"/>
          </a:p>
          <a:p>
            <a:pPr>
              <a:lnSpc>
                <a:spcPct val="120000"/>
              </a:lnSpc>
            </a:pPr>
            <a:endParaRPr lang="en-US" sz="8000" dirty="0"/>
          </a:p>
          <a:p>
            <a:pPr marL="346075" indent="0">
              <a:buNone/>
            </a:pPr>
            <a:endParaRPr lang="en-US" sz="9600" dirty="0"/>
          </a:p>
          <a:p>
            <a:pPr marL="346075" indent="0">
              <a:buNone/>
            </a:pPr>
            <a:endParaRPr lang="en-US" sz="7200" dirty="0"/>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4400" dirty="0"/>
          </a:p>
        </p:txBody>
      </p:sp>
    </p:spTree>
    <p:extLst>
      <p:ext uri="{BB962C8B-B14F-4D97-AF65-F5344CB8AC3E}">
        <p14:creationId xmlns:p14="http://schemas.microsoft.com/office/powerpoint/2010/main" val="123152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altLang="en-US" sz="4400" dirty="0"/>
              <a:t>Funding </a:t>
            </a:r>
            <a:endParaRPr lang="en-US" sz="4400" dirty="0"/>
          </a:p>
        </p:txBody>
      </p:sp>
      <p:sp>
        <p:nvSpPr>
          <p:cNvPr id="3" name="Subtitle 2"/>
          <p:cNvSpPr>
            <a:spLocks noGrp="1"/>
          </p:cNvSpPr>
          <p:nvPr>
            <p:ph idx="1"/>
          </p:nvPr>
        </p:nvSpPr>
        <p:spPr>
          <a:xfrm>
            <a:off x="304800" y="990600"/>
            <a:ext cx="8141368" cy="5410200"/>
          </a:xfrm>
        </p:spPr>
        <p:txBody>
          <a:bodyPr>
            <a:normAutofit fontScale="70000" lnSpcReduction="20000"/>
          </a:bodyPr>
          <a:lstStyle/>
          <a:p>
            <a:r>
              <a:rPr lang="en-US" sz="3200" dirty="0"/>
              <a:t>SB 1 continued </a:t>
            </a:r>
          </a:p>
          <a:p>
            <a:r>
              <a:rPr lang="en-US" sz="2400" dirty="0"/>
              <a:t>New Funding to Transit Agencies</a:t>
            </a:r>
          </a:p>
          <a:p>
            <a:r>
              <a:rPr lang="en-US" sz="2400" dirty="0"/>
              <a:t>Trade Corridor Enhancement Program (TCEP)</a:t>
            </a:r>
          </a:p>
          <a:p>
            <a:r>
              <a:rPr lang="en-US" sz="2400" dirty="0"/>
              <a:t>Solutions for Congested Corridors Program (SCCP)</a:t>
            </a:r>
          </a:p>
          <a:p>
            <a:r>
              <a:rPr lang="en-US" sz="2400" dirty="0"/>
              <a:t>Active Transportation Program (ATP)</a:t>
            </a:r>
          </a:p>
          <a:p>
            <a:r>
              <a:rPr lang="en-US" sz="2400" dirty="0"/>
              <a:t>Matching Funds for Local Agencies</a:t>
            </a:r>
          </a:p>
          <a:p>
            <a:r>
              <a:rPr lang="en-US" sz="2400" dirty="0"/>
              <a:t>Local Planning Grants</a:t>
            </a:r>
          </a:p>
          <a:p>
            <a:endParaRPr lang="en-US" dirty="0"/>
          </a:p>
          <a:p>
            <a:pPr marL="114300" indent="0">
              <a:buNone/>
            </a:pPr>
            <a:r>
              <a:rPr lang="en-US" sz="3200" dirty="0"/>
              <a:t>Infrastructure Investment &amp; Jobs Act (IIJA also BIL) and other grants </a:t>
            </a:r>
          </a:p>
          <a:p>
            <a:r>
              <a:rPr lang="en-US" sz="3200" dirty="0"/>
              <a:t>Local Highway Safety Improvement Program (HSIP), Promoting Resilient, Operations for Transformative, Efficient, and Cost Saving Transportation (PROTECT) Program, Safe Routes to Schools (Fed – SRTS &amp; State-SR2S)</a:t>
            </a:r>
          </a:p>
          <a:p>
            <a:pPr marL="114300" indent="0">
              <a:buNone/>
            </a:pPr>
            <a:endParaRPr lang="en-US" sz="3200" dirty="0"/>
          </a:p>
          <a:p>
            <a:r>
              <a:rPr lang="en-US" sz="3200" dirty="0"/>
              <a:t>Other regular sources – </a:t>
            </a:r>
            <a:r>
              <a:rPr lang="en-US" sz="2400" dirty="0"/>
              <a:t>annually, bi annually, and/or competitive</a:t>
            </a:r>
          </a:p>
          <a:p>
            <a:r>
              <a:rPr lang="en-US" sz="2400" dirty="0"/>
              <a:t>Federal Lands Access Program (FLAP) - competitive</a:t>
            </a:r>
          </a:p>
          <a:p>
            <a:r>
              <a:rPr lang="en-US" sz="2400" dirty="0"/>
              <a:t>Highway Safety Improvement Program (HSIP) – highways, bridges, local roads</a:t>
            </a:r>
          </a:p>
          <a:p>
            <a:r>
              <a:rPr lang="en-US" sz="2400" dirty="0"/>
              <a:t>Regional Surface Transportation Program (RSTP) -  annual</a:t>
            </a:r>
          </a:p>
          <a:p>
            <a:r>
              <a:rPr lang="en-US" sz="2400" dirty="0">
                <a:highlight>
                  <a:srgbClr val="FFFF00"/>
                </a:highlight>
              </a:rPr>
              <a:t>State Transportation Improvement Program (STIP) – mix of SB1 and federal sources</a:t>
            </a:r>
          </a:p>
          <a:p>
            <a:endParaRPr lang="en-US" sz="3200" dirty="0"/>
          </a:p>
          <a:p>
            <a:endParaRPr lang="en-US" dirty="0"/>
          </a:p>
          <a:p>
            <a:endParaRPr lang="en-US" dirty="0"/>
          </a:p>
          <a:p>
            <a:endParaRPr lang="en-US" dirty="0"/>
          </a:p>
          <a:p>
            <a:endParaRPr lang="en-US" dirty="0"/>
          </a:p>
          <a:p>
            <a:pPr marL="114300" indent="0">
              <a:buNone/>
            </a:pPr>
            <a:endParaRPr lang="en-US" dirty="0"/>
          </a:p>
          <a:p>
            <a:pPr marL="114300" indent="0">
              <a:lnSpc>
                <a:spcPct val="120000"/>
              </a:lnSpc>
              <a:buNone/>
            </a:pPr>
            <a:endParaRPr lang="en-US" sz="9600" dirty="0"/>
          </a:p>
          <a:p>
            <a:pPr marL="114300" indent="0">
              <a:lnSpc>
                <a:spcPct val="120000"/>
              </a:lnSpc>
              <a:buNone/>
            </a:pPr>
            <a:endParaRPr lang="en-US" sz="8000" dirty="0"/>
          </a:p>
          <a:p>
            <a:pPr marL="114300" indent="0">
              <a:lnSpc>
                <a:spcPct val="120000"/>
              </a:lnSpc>
              <a:buNone/>
            </a:pPr>
            <a:endParaRPr lang="en-US" sz="8000" dirty="0"/>
          </a:p>
          <a:p>
            <a:pPr>
              <a:lnSpc>
                <a:spcPct val="120000"/>
              </a:lnSpc>
            </a:pPr>
            <a:endParaRPr lang="en-US" sz="8000" dirty="0"/>
          </a:p>
          <a:p>
            <a:pPr marL="346075" indent="0">
              <a:buNone/>
            </a:pPr>
            <a:endParaRPr lang="en-US" sz="9600" dirty="0"/>
          </a:p>
          <a:p>
            <a:pPr marL="346075" indent="0">
              <a:buNone/>
            </a:pPr>
            <a:endParaRPr lang="en-US" sz="7200" dirty="0"/>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4400" dirty="0"/>
          </a:p>
        </p:txBody>
      </p:sp>
      <p:pic>
        <p:nvPicPr>
          <p:cNvPr id="5" name="Picture 4">
            <a:extLst>
              <a:ext uri="{FF2B5EF4-FFF2-40B4-BE49-F238E27FC236}">
                <a16:creationId xmlns:a16="http://schemas.microsoft.com/office/drawing/2014/main" id="{C5750878-A423-A87F-4B3C-FFBCA31B5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596607"/>
            <a:ext cx="2129148" cy="1813719"/>
          </a:xfrm>
          <a:prstGeom prst="rect">
            <a:avLst/>
          </a:prstGeom>
        </p:spPr>
      </p:pic>
    </p:spTree>
    <p:extLst>
      <p:ext uri="{BB962C8B-B14F-4D97-AF65-F5344CB8AC3E}">
        <p14:creationId xmlns:p14="http://schemas.microsoft.com/office/powerpoint/2010/main" val="13382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1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10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10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altLang="en-US" sz="4400" dirty="0"/>
              <a:t>Funding - STIP </a:t>
            </a:r>
            <a:endParaRPr lang="en-US" sz="4400" dirty="0"/>
          </a:p>
        </p:txBody>
      </p:sp>
      <p:sp>
        <p:nvSpPr>
          <p:cNvPr id="3" name="Subtitle 2"/>
          <p:cNvSpPr>
            <a:spLocks noGrp="1"/>
          </p:cNvSpPr>
          <p:nvPr>
            <p:ph idx="1"/>
          </p:nvPr>
        </p:nvSpPr>
        <p:spPr>
          <a:xfrm>
            <a:off x="304800" y="990600"/>
            <a:ext cx="8077200" cy="5410200"/>
          </a:xfrm>
        </p:spPr>
        <p:txBody>
          <a:bodyPr>
            <a:normAutofit/>
          </a:bodyPr>
          <a:lstStyle/>
          <a:p>
            <a:pPr marL="114300" indent="0">
              <a:buNone/>
            </a:pPr>
            <a:r>
              <a:rPr lang="en-US" sz="3200" dirty="0"/>
              <a:t>STIP – every 2 years</a:t>
            </a:r>
          </a:p>
          <a:p>
            <a:r>
              <a:rPr lang="en-US" sz="2800" dirty="0"/>
              <a:t>The STIP funds new construction / rehabilitation projects on the transportation network. STIP consists of two components, Caltrans’ </a:t>
            </a:r>
            <a:r>
              <a:rPr lang="en-US" sz="2800" dirty="0">
                <a:highlight>
                  <a:srgbClr val="FFFF00"/>
                </a:highlight>
              </a:rPr>
              <a:t>Interregional Transportation Improvement Program (ITIP) </a:t>
            </a:r>
            <a:r>
              <a:rPr lang="en-US" sz="2800" dirty="0"/>
              <a:t>and regional transportation planning agencies</a:t>
            </a:r>
            <a:r>
              <a:rPr lang="en-US" sz="2800" dirty="0">
                <a:highlight>
                  <a:srgbClr val="FFFF00"/>
                </a:highlight>
              </a:rPr>
              <a:t>’ Regional Transportation Improvement Program (RTIP)</a:t>
            </a:r>
            <a:r>
              <a:rPr lang="en-US" sz="2800" dirty="0"/>
              <a:t>. STIP funding is a mix of State, federal, and local taxes and fees.</a:t>
            </a:r>
          </a:p>
          <a:p>
            <a:pPr marL="114300" indent="0">
              <a:buNone/>
            </a:pPr>
            <a:endParaRPr lang="en-US" sz="2400" dirty="0"/>
          </a:p>
          <a:p>
            <a:endParaRPr lang="en-US" sz="2400" dirty="0"/>
          </a:p>
          <a:p>
            <a:endParaRPr lang="en-US" sz="2400" dirty="0"/>
          </a:p>
          <a:p>
            <a:endParaRPr lang="en-US" sz="3200" dirty="0"/>
          </a:p>
          <a:p>
            <a:endParaRPr lang="en-US" dirty="0"/>
          </a:p>
          <a:p>
            <a:endParaRPr lang="en-US" dirty="0"/>
          </a:p>
          <a:p>
            <a:endParaRPr lang="en-US" dirty="0"/>
          </a:p>
          <a:p>
            <a:endParaRPr lang="en-US" dirty="0"/>
          </a:p>
          <a:p>
            <a:pPr marL="114300" indent="0">
              <a:buNone/>
            </a:pPr>
            <a:endParaRPr lang="en-US" dirty="0"/>
          </a:p>
          <a:p>
            <a:pPr marL="114300" indent="0">
              <a:lnSpc>
                <a:spcPct val="120000"/>
              </a:lnSpc>
              <a:buNone/>
            </a:pPr>
            <a:endParaRPr lang="en-US" sz="9600" dirty="0"/>
          </a:p>
          <a:p>
            <a:pPr marL="114300" indent="0">
              <a:lnSpc>
                <a:spcPct val="120000"/>
              </a:lnSpc>
              <a:buNone/>
            </a:pPr>
            <a:endParaRPr lang="en-US" sz="8000" dirty="0"/>
          </a:p>
          <a:p>
            <a:pPr marL="114300" indent="0">
              <a:lnSpc>
                <a:spcPct val="120000"/>
              </a:lnSpc>
              <a:buNone/>
            </a:pPr>
            <a:endParaRPr lang="en-US" sz="8000" dirty="0"/>
          </a:p>
          <a:p>
            <a:pPr>
              <a:lnSpc>
                <a:spcPct val="120000"/>
              </a:lnSpc>
            </a:pPr>
            <a:endParaRPr lang="en-US" sz="8000" dirty="0"/>
          </a:p>
          <a:p>
            <a:pPr marL="346075" indent="0">
              <a:buNone/>
            </a:pPr>
            <a:endParaRPr lang="en-US" sz="9600" dirty="0"/>
          </a:p>
          <a:p>
            <a:pPr marL="346075" indent="0">
              <a:buNone/>
            </a:pPr>
            <a:endParaRPr lang="en-US" sz="7200" dirty="0"/>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4400" dirty="0"/>
          </a:p>
        </p:txBody>
      </p:sp>
    </p:spTree>
    <p:extLst>
      <p:ext uri="{BB962C8B-B14F-4D97-AF65-F5344CB8AC3E}">
        <p14:creationId xmlns:p14="http://schemas.microsoft.com/office/powerpoint/2010/main" val="16779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altLang="en-US" sz="4400" dirty="0"/>
              <a:t>Funding - STIP </a:t>
            </a:r>
            <a:endParaRPr lang="en-US" sz="4400" dirty="0"/>
          </a:p>
        </p:txBody>
      </p:sp>
      <p:sp>
        <p:nvSpPr>
          <p:cNvPr id="3" name="Subtitle 2"/>
          <p:cNvSpPr>
            <a:spLocks noGrp="1"/>
          </p:cNvSpPr>
          <p:nvPr>
            <p:ph idx="1"/>
          </p:nvPr>
        </p:nvSpPr>
        <p:spPr>
          <a:xfrm>
            <a:off x="304800" y="990600"/>
            <a:ext cx="8077200" cy="5410200"/>
          </a:xfrm>
        </p:spPr>
        <p:txBody>
          <a:bodyPr>
            <a:normAutofit/>
          </a:bodyPr>
          <a:lstStyle/>
          <a:p>
            <a:pPr marL="114300" indent="0">
              <a:buNone/>
            </a:pPr>
            <a:r>
              <a:rPr lang="en-US" sz="3200" dirty="0"/>
              <a:t>STIP – every 2 years</a:t>
            </a:r>
          </a:p>
          <a:p>
            <a:pPr marL="114300" indent="0">
              <a:buNone/>
            </a:pPr>
            <a:r>
              <a:rPr lang="en-US" sz="2800" dirty="0"/>
              <a:t>STIP Chart 5 – Transportation Funding in CA 2020</a:t>
            </a:r>
          </a:p>
          <a:p>
            <a:r>
              <a:rPr lang="en-US" sz="2800" dirty="0"/>
              <a:t>Interregional Transportation Improvement Program (ITIP) – 25%</a:t>
            </a:r>
          </a:p>
          <a:p>
            <a:r>
              <a:rPr lang="en-US" sz="2800" dirty="0"/>
              <a:t>Regional Transportation Improvement Program (RTIP) – 75%</a:t>
            </a:r>
          </a:p>
          <a:p>
            <a:r>
              <a:rPr lang="en-US" sz="2800" dirty="0"/>
              <a:t>North/South split = North counties – 40% / South counties 60%</a:t>
            </a:r>
          </a:p>
          <a:p>
            <a:r>
              <a:rPr lang="en-US" sz="2800" dirty="0"/>
              <a:t>County share – Population 75% and State Hwy mileage 25%</a:t>
            </a:r>
          </a:p>
          <a:p>
            <a:endParaRPr lang="en-US" sz="2400" dirty="0"/>
          </a:p>
          <a:p>
            <a:endParaRPr lang="en-US" sz="2400" dirty="0"/>
          </a:p>
          <a:p>
            <a:endParaRPr lang="en-US" sz="2400" dirty="0"/>
          </a:p>
          <a:p>
            <a:endParaRPr lang="en-US" sz="2400" dirty="0"/>
          </a:p>
          <a:p>
            <a:endParaRPr lang="en-US" sz="3200" dirty="0"/>
          </a:p>
          <a:p>
            <a:endParaRPr lang="en-US" dirty="0"/>
          </a:p>
          <a:p>
            <a:endParaRPr lang="en-US" dirty="0"/>
          </a:p>
          <a:p>
            <a:endParaRPr lang="en-US" dirty="0"/>
          </a:p>
          <a:p>
            <a:endParaRPr lang="en-US" dirty="0"/>
          </a:p>
          <a:p>
            <a:pPr marL="114300" indent="0">
              <a:buNone/>
            </a:pPr>
            <a:endParaRPr lang="en-US" dirty="0"/>
          </a:p>
          <a:p>
            <a:pPr marL="114300" indent="0">
              <a:lnSpc>
                <a:spcPct val="120000"/>
              </a:lnSpc>
              <a:buNone/>
            </a:pPr>
            <a:endParaRPr lang="en-US" sz="9600" dirty="0"/>
          </a:p>
          <a:p>
            <a:pPr marL="114300" indent="0">
              <a:lnSpc>
                <a:spcPct val="120000"/>
              </a:lnSpc>
              <a:buNone/>
            </a:pPr>
            <a:endParaRPr lang="en-US" sz="8000" dirty="0"/>
          </a:p>
          <a:p>
            <a:pPr marL="114300" indent="0">
              <a:lnSpc>
                <a:spcPct val="120000"/>
              </a:lnSpc>
              <a:buNone/>
            </a:pPr>
            <a:endParaRPr lang="en-US" sz="8000" dirty="0"/>
          </a:p>
          <a:p>
            <a:pPr>
              <a:lnSpc>
                <a:spcPct val="120000"/>
              </a:lnSpc>
            </a:pPr>
            <a:endParaRPr lang="en-US" sz="8000" dirty="0"/>
          </a:p>
          <a:p>
            <a:pPr marL="346075" indent="0">
              <a:buNone/>
            </a:pPr>
            <a:endParaRPr lang="en-US" sz="9600" dirty="0"/>
          </a:p>
          <a:p>
            <a:pPr marL="346075" indent="0">
              <a:buNone/>
            </a:pPr>
            <a:endParaRPr lang="en-US" sz="7200" dirty="0"/>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4400" dirty="0"/>
          </a:p>
        </p:txBody>
      </p:sp>
    </p:spTree>
    <p:extLst>
      <p:ext uri="{BB962C8B-B14F-4D97-AF65-F5344CB8AC3E}">
        <p14:creationId xmlns:p14="http://schemas.microsoft.com/office/powerpoint/2010/main" val="170473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BC93B06-8491-4C2C-0762-5DDB0C35F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059" y="-826640"/>
            <a:ext cx="5773882" cy="7700682"/>
          </a:xfrm>
          <a:prstGeom prst="rect">
            <a:avLst/>
          </a:prstGeom>
        </p:spPr>
      </p:pic>
    </p:spTree>
    <p:extLst>
      <p:ext uri="{BB962C8B-B14F-4D97-AF65-F5344CB8AC3E}">
        <p14:creationId xmlns:p14="http://schemas.microsoft.com/office/powerpoint/2010/main" val="105578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B8E6651-3C16-E6DA-03EB-00DE66F03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89239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74638"/>
            <a:ext cx="8610601" cy="1020762"/>
          </a:xfrm>
        </p:spPr>
        <p:txBody>
          <a:bodyPr/>
          <a:lstStyle/>
          <a:p>
            <a:pPr algn="ctr"/>
            <a:r>
              <a:rPr lang="en-US" altLang="en-US" sz="4400" dirty="0"/>
              <a:t>Project Identification &amp; Developmen</a:t>
            </a:r>
            <a:r>
              <a:rPr lang="en-US" altLang="en-US" sz="4400" dirty="0">
                <a:solidFill>
                  <a:schemeClr val="bg1"/>
                </a:solidFill>
              </a:rPr>
              <a:t>t</a:t>
            </a:r>
            <a:endParaRPr lang="en-US" sz="4400" dirty="0">
              <a:solidFill>
                <a:schemeClr val="bg1"/>
              </a:solidFill>
            </a:endParaRPr>
          </a:p>
        </p:txBody>
      </p:sp>
      <p:sp>
        <p:nvSpPr>
          <p:cNvPr id="3" name="Content Placeholder 2"/>
          <p:cNvSpPr>
            <a:spLocks noGrp="1"/>
          </p:cNvSpPr>
          <p:nvPr>
            <p:ph idx="1"/>
          </p:nvPr>
        </p:nvSpPr>
        <p:spPr>
          <a:xfrm>
            <a:off x="394436" y="1600200"/>
            <a:ext cx="7987564" cy="4572000"/>
          </a:xfrm>
        </p:spPr>
        <p:txBody>
          <a:bodyPr>
            <a:normAutofit fontScale="62500" lnSpcReduction="20000"/>
          </a:bodyPr>
          <a:lstStyle/>
          <a:p>
            <a:pPr marL="0" indent="0">
              <a:buNone/>
            </a:pPr>
            <a:r>
              <a:rPr lang="en-US" altLang="en-US" sz="3800" dirty="0"/>
              <a:t>Project(s) identified via:</a:t>
            </a:r>
          </a:p>
          <a:p>
            <a:pPr marL="457200" indent="-457200"/>
            <a:r>
              <a:rPr lang="en-US" altLang="en-US" sz="2800" dirty="0"/>
              <a:t>Regional Transportation Plan (RTP)</a:t>
            </a:r>
          </a:p>
          <a:p>
            <a:pPr marL="457200" indent="-457200"/>
            <a:r>
              <a:rPr lang="en-US" altLang="en-US" sz="2800" dirty="0"/>
              <a:t>Capital Improvement Programs (CIP)</a:t>
            </a:r>
          </a:p>
          <a:p>
            <a:pPr marL="457200" indent="-457200"/>
            <a:r>
              <a:rPr lang="en-US" altLang="en-US" sz="2800" dirty="0"/>
              <a:t>Pavement Management Systems (PMS)</a:t>
            </a:r>
          </a:p>
          <a:p>
            <a:pPr marL="457200" indent="-457200"/>
            <a:r>
              <a:rPr lang="en-US" altLang="en-US" sz="2800" dirty="0"/>
              <a:t>Special traffic / transportation studies – Project Initiation Documents (PIDs) and Project Study Reports (PSRs, </a:t>
            </a:r>
          </a:p>
          <a:p>
            <a:pPr marL="457200" indent="-457200"/>
            <a:r>
              <a:rPr lang="en-US" altLang="en-US" sz="2800" dirty="0"/>
              <a:t>Community input (LTC, RPACs, CAC, PAED Commission, etc.)</a:t>
            </a:r>
          </a:p>
          <a:p>
            <a:pPr marL="457200" indent="-457200"/>
            <a:endParaRPr lang="en-US" altLang="en-US" sz="2800" dirty="0"/>
          </a:p>
          <a:p>
            <a:pPr marL="457200" indent="-457200"/>
            <a:endParaRPr lang="en-US" altLang="en-US" sz="2800" dirty="0"/>
          </a:p>
          <a:p>
            <a:pPr marL="0" indent="0">
              <a:buNone/>
            </a:pPr>
            <a:r>
              <a:rPr lang="en-US" altLang="en-US" sz="3800" dirty="0"/>
              <a:t>Project Development </a:t>
            </a:r>
          </a:p>
          <a:p>
            <a:pPr marL="0" indent="0">
              <a:buNone/>
            </a:pPr>
            <a:r>
              <a:rPr lang="en-US" altLang="en-US" sz="3100" dirty="0"/>
              <a:t>Is funding eligible for the project and what type of funds? </a:t>
            </a:r>
          </a:p>
          <a:p>
            <a:pPr marL="457200" indent="-457200"/>
            <a:r>
              <a:rPr lang="en-US" altLang="en-US" sz="2800" dirty="0"/>
              <a:t>PA ED – Planning Approval &amp; Environmental Document</a:t>
            </a:r>
          </a:p>
          <a:p>
            <a:pPr marL="457200" indent="-457200"/>
            <a:r>
              <a:rPr lang="en-US" altLang="en-US" sz="2800" dirty="0"/>
              <a:t>PSE – Plans, Specifications, and Estimates</a:t>
            </a:r>
          </a:p>
          <a:p>
            <a:pPr marL="457200" indent="-457200"/>
            <a:r>
              <a:rPr lang="en-US" altLang="en-US" sz="2800" dirty="0"/>
              <a:t>ROW – Right of Way</a:t>
            </a:r>
          </a:p>
          <a:p>
            <a:pPr marL="457200" indent="-457200"/>
            <a:r>
              <a:rPr lang="en-US" altLang="en-US" sz="2800" dirty="0"/>
              <a:t>CONST - Construction</a:t>
            </a:r>
          </a:p>
          <a:p>
            <a:pPr marL="174625" indent="-174625"/>
            <a:endParaRPr lang="en-US" altLang="en-US" sz="2800" dirty="0"/>
          </a:p>
          <a:p>
            <a:pPr marL="114300" indent="0">
              <a:buNone/>
            </a:pPr>
            <a:endParaRPr lang="en-US" dirty="0"/>
          </a:p>
        </p:txBody>
      </p:sp>
    </p:spTree>
    <p:extLst>
      <p:ext uri="{BB962C8B-B14F-4D97-AF65-F5344CB8AC3E}">
        <p14:creationId xmlns:p14="http://schemas.microsoft.com/office/powerpoint/2010/main" val="357180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sz="4400" dirty="0"/>
              <a:t>STIP &amp; RTIP</a:t>
            </a:r>
          </a:p>
        </p:txBody>
      </p:sp>
      <p:sp>
        <p:nvSpPr>
          <p:cNvPr id="3" name="Subtitle 2"/>
          <p:cNvSpPr>
            <a:spLocks noGrp="1"/>
          </p:cNvSpPr>
          <p:nvPr>
            <p:ph idx="1"/>
          </p:nvPr>
        </p:nvSpPr>
        <p:spPr>
          <a:xfrm>
            <a:off x="304800" y="990600"/>
            <a:ext cx="8305800" cy="5410200"/>
          </a:xfrm>
        </p:spPr>
        <p:txBody>
          <a:bodyPr>
            <a:normAutofit/>
          </a:bodyPr>
          <a:lstStyle/>
          <a:p>
            <a:pPr>
              <a:lnSpc>
                <a:spcPct val="120000"/>
              </a:lnSpc>
            </a:pPr>
            <a:r>
              <a:rPr lang="en-US" sz="2400" dirty="0"/>
              <a:t>STIP - The STIP is the state wide multi-year capital improvement program of transportation projects on and off the State Highway System, funded with revenues from the Transportation Investment Fund, SB 1 and other funding sources . STIP programming occurs every two years (2020, 2022, 2024, etc.).</a:t>
            </a:r>
          </a:p>
          <a:p>
            <a:pPr>
              <a:lnSpc>
                <a:spcPct val="120000"/>
              </a:lnSpc>
            </a:pPr>
            <a:r>
              <a:rPr lang="en-US" sz="2400" dirty="0"/>
              <a:t>RTIP – Regional Transportation Improvement Program is our local program of projects under the STIP.  The 58 county RTIPs make up the STIP.  Staff is responsible for proposing and advancing projects, and the Commission adopts the RTIP for submission to the State.  </a:t>
            </a:r>
          </a:p>
          <a:p>
            <a:pPr>
              <a:lnSpc>
                <a:spcPct val="120000"/>
              </a:lnSpc>
            </a:pPr>
            <a:endParaRPr lang="en-US" sz="2400" dirty="0"/>
          </a:p>
          <a:p>
            <a:pPr marL="114300" indent="0">
              <a:lnSpc>
                <a:spcPct val="120000"/>
              </a:lnSpc>
              <a:buNone/>
            </a:pPr>
            <a:endParaRPr lang="en-US" sz="2400" dirty="0"/>
          </a:p>
          <a:p>
            <a:pPr marL="114300" indent="0">
              <a:lnSpc>
                <a:spcPct val="120000"/>
              </a:lnSpc>
              <a:buNone/>
            </a:pPr>
            <a:endParaRPr lang="en-US" sz="2400" dirty="0"/>
          </a:p>
          <a:p>
            <a:pPr marL="114300" indent="0">
              <a:lnSpc>
                <a:spcPct val="120000"/>
              </a:lnSpc>
              <a:buNone/>
            </a:pPr>
            <a:endParaRPr lang="en-US" sz="2400" dirty="0"/>
          </a:p>
          <a:p>
            <a:pPr marL="114300" indent="0">
              <a:lnSpc>
                <a:spcPct val="120000"/>
              </a:lnSpc>
              <a:buNone/>
            </a:pPr>
            <a:endParaRPr lang="en-US" sz="2400" dirty="0"/>
          </a:p>
          <a:p>
            <a:pPr>
              <a:lnSpc>
                <a:spcPct val="120000"/>
              </a:lnSpc>
            </a:pPr>
            <a:endParaRPr lang="en-US" sz="8000" dirty="0"/>
          </a:p>
          <a:p>
            <a:pPr marL="346075" indent="0">
              <a:buNone/>
            </a:pPr>
            <a:endParaRPr lang="en-US" sz="9600" dirty="0"/>
          </a:p>
          <a:p>
            <a:pPr marL="346075" indent="0">
              <a:buNone/>
            </a:pPr>
            <a:endParaRPr lang="en-US" sz="7200" dirty="0"/>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4400" dirty="0"/>
          </a:p>
        </p:txBody>
      </p:sp>
    </p:spTree>
    <p:extLst>
      <p:ext uri="{BB962C8B-B14F-4D97-AF65-F5344CB8AC3E}">
        <p14:creationId xmlns:p14="http://schemas.microsoft.com/office/powerpoint/2010/main" val="250049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2896f0-2fc7-430d-b36a-19fa00e6079f" xsi:nil="true"/>
    <lcf76f155ced4ddcb4097134ff3c332f xmlns="5b2776df-26f3-466f-aa98-1613ebaf13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BE6CD8383F294E9FB1225941F02996" ma:contentTypeVersion="13" ma:contentTypeDescription="Create a new document." ma:contentTypeScope="" ma:versionID="7c1b444be905535951245b086d298940">
  <xsd:schema xmlns:xsd="http://www.w3.org/2001/XMLSchema" xmlns:xs="http://www.w3.org/2001/XMLSchema" xmlns:p="http://schemas.microsoft.com/office/2006/metadata/properties" xmlns:ns2="5b2776df-26f3-466f-aa98-1613ebaf13d0" xmlns:ns3="c62896f0-2fc7-430d-b36a-19fa00e6079f" targetNamespace="http://schemas.microsoft.com/office/2006/metadata/properties" ma:root="true" ma:fieldsID="2066595558dfb90a51f095b5d164adc5" ns2:_="" ns3:_="">
    <xsd:import namespace="5b2776df-26f3-466f-aa98-1613ebaf13d0"/>
    <xsd:import namespace="c62896f0-2fc7-430d-b36a-19fa00e607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776df-26f3-466f-aa98-1613ebaf1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564444-4256-4d2b-9f9e-dfa6a9e9503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2896f0-2fc7-430d-b36a-19fa00e607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da3f17-7ee2-40cc-874b-597475ab4f94}" ma:internalName="TaxCatchAll" ma:showField="CatchAllData" ma:web="c62896f0-2fc7-430d-b36a-19fa00e60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8FF21-588F-4F55-AC10-F1DE073BFF29}">
  <ds:schemaRefs>
    <ds:schemaRef ds:uri="http://schemas.microsoft.com/office/2006/metadata/properties"/>
    <ds:schemaRef ds:uri="http://schemas.microsoft.com/office/infopath/2007/PartnerControls"/>
    <ds:schemaRef ds:uri="c62896f0-2fc7-430d-b36a-19fa00e6079f"/>
    <ds:schemaRef ds:uri="5b2776df-26f3-466f-aa98-1613ebaf13d0"/>
  </ds:schemaRefs>
</ds:datastoreItem>
</file>

<file path=customXml/itemProps2.xml><?xml version="1.0" encoding="utf-8"?>
<ds:datastoreItem xmlns:ds="http://schemas.openxmlformats.org/officeDocument/2006/customXml" ds:itemID="{DF9E0033-EA4F-4096-9BC7-ADDDDAFCEE62}">
  <ds:schemaRefs>
    <ds:schemaRef ds:uri="http://schemas.microsoft.com/sharepoint/v3/contenttype/forms"/>
  </ds:schemaRefs>
</ds:datastoreItem>
</file>

<file path=customXml/itemProps3.xml><?xml version="1.0" encoding="utf-8"?>
<ds:datastoreItem xmlns:ds="http://schemas.openxmlformats.org/officeDocument/2006/customXml" ds:itemID="{F9EC03C7-1874-422B-87AA-5FBEE77C7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2776df-26f3-466f-aa98-1613ebaf13d0"/>
    <ds:schemaRef ds:uri="c62896f0-2fc7-430d-b36a-19fa00e60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2655</TotalTime>
  <Words>792</Words>
  <Application>Microsoft Office PowerPoint</Application>
  <PresentationFormat>On-screen Show (4:3)</PresentationFormat>
  <Paragraphs>189</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Adjacency</vt:lpstr>
      <vt:lpstr>State Transportation Improvement Program STIP Workshop</vt:lpstr>
      <vt:lpstr>Transportation Funding</vt:lpstr>
      <vt:lpstr>Funding </vt:lpstr>
      <vt:lpstr>Funding - STIP </vt:lpstr>
      <vt:lpstr>Funding - STIP </vt:lpstr>
      <vt:lpstr>PowerPoint Presentation</vt:lpstr>
      <vt:lpstr>PowerPoint Presentation</vt:lpstr>
      <vt:lpstr>Project Identification &amp; Development</vt:lpstr>
      <vt:lpstr>STIP &amp; RTIP</vt:lpstr>
      <vt:lpstr>STIP &amp; RTIP</vt:lpstr>
      <vt:lpstr>Town &amp; County Potential Projects</vt:lpstr>
      <vt:lpstr>Next Steps &amp; Questions</vt:lpstr>
    </vt:vector>
  </TitlesOfParts>
  <Company>Mono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Permit 13-001</dc:title>
  <dc:creator>Heather deBethizy</dc:creator>
  <cp:lastModifiedBy>Gerry LeFrancois</cp:lastModifiedBy>
  <cp:revision>220</cp:revision>
  <dcterms:created xsi:type="dcterms:W3CDTF">2013-09-10T17:49:28Z</dcterms:created>
  <dcterms:modified xsi:type="dcterms:W3CDTF">2023-09-11T16:44:46Z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0x010100EDBE6CD8383F294E9FB1225941F02996</vt:lpwstr>
  </property>
  <property fmtid="{D5CDD505-2E9C-101B-9397-08002B2CF9AE}" pid="3" name="Order">
    <vt:r8>1801200</vt:r8>
  </property>
  <property fmtid="{D5CDD505-2E9C-101B-9397-08002B2CF9AE}" pid="4" name="MediaServiceImageTags">
    <vt:lpwstr/>
  </property>
</Properties>
</file>