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7" r:id="rId2"/>
  </p:sldMasterIdLst>
  <p:notesMasterIdLst>
    <p:notesMasterId r:id="rId16"/>
  </p:notesMasterIdLst>
  <p:sldIdLst>
    <p:sldId id="256" r:id="rId3"/>
    <p:sldId id="370" r:id="rId4"/>
    <p:sldId id="376" r:id="rId5"/>
    <p:sldId id="378" r:id="rId6"/>
    <p:sldId id="321" r:id="rId7"/>
    <p:sldId id="377" r:id="rId8"/>
    <p:sldId id="365" r:id="rId9"/>
    <p:sldId id="379" r:id="rId10"/>
    <p:sldId id="380" r:id="rId11"/>
    <p:sldId id="381" r:id="rId12"/>
    <p:sldId id="382" r:id="rId13"/>
    <p:sldId id="385" r:id="rId14"/>
    <p:sldId id="375" r:id="rId15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96470B-3623-4360-9254-9637BB8FC93C}" v="5" dt="2022-08-05T21:42:39.6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7" autoAdjust="0"/>
    <p:restoredTop sz="89659" autoAdjust="0"/>
  </p:normalViewPr>
  <p:slideViewPr>
    <p:cSldViewPr snapToGrid="0">
      <p:cViewPr varScale="1">
        <p:scale>
          <a:sx n="60" d="100"/>
          <a:sy n="60" d="100"/>
        </p:scale>
        <p:origin x="1176" y="16"/>
      </p:cViewPr>
      <p:guideLst/>
    </p:cSldViewPr>
  </p:slideViewPr>
  <p:outlineViewPr>
    <p:cViewPr>
      <p:scale>
        <a:sx n="33" d="100"/>
        <a:sy n="33" d="100"/>
      </p:scale>
      <p:origin x="0" y="-792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 Espinosa" userId="276de172-1724-401b-ae2d-f931e1db8311" providerId="ADAL" clId="{58827235-F1CD-4C3F-837C-CC43AE34486B}"/>
    <pc:docChg chg="undo custSel modSld">
      <pc:chgData name="Danielle Espinosa" userId="276de172-1724-401b-ae2d-f931e1db8311" providerId="ADAL" clId="{58827235-F1CD-4C3F-837C-CC43AE34486B}" dt="2022-08-06T00:52:24.269" v="25" actId="2711"/>
      <pc:docMkLst>
        <pc:docMk/>
      </pc:docMkLst>
      <pc:sldChg chg="modSp mod">
        <pc:chgData name="Danielle Espinosa" userId="276de172-1724-401b-ae2d-f931e1db8311" providerId="ADAL" clId="{58827235-F1CD-4C3F-837C-CC43AE34486B}" dt="2022-08-06T00:44:20.480" v="3" actId="2711"/>
        <pc:sldMkLst>
          <pc:docMk/>
          <pc:sldMk cId="1480240485" sldId="256"/>
        </pc:sldMkLst>
        <pc:spChg chg="mod">
          <ac:chgData name="Danielle Espinosa" userId="276de172-1724-401b-ae2d-f931e1db8311" providerId="ADAL" clId="{58827235-F1CD-4C3F-837C-CC43AE34486B}" dt="2022-08-06T00:44:10.985" v="2" actId="2711"/>
          <ac:spMkLst>
            <pc:docMk/>
            <pc:sldMk cId="1480240485" sldId="256"/>
            <ac:spMk id="2" creationId="{7DB0740A-F247-471A-95AD-9E1E0B1F2487}"/>
          </ac:spMkLst>
        </pc:spChg>
        <pc:spChg chg="mod">
          <ac:chgData name="Danielle Espinosa" userId="276de172-1724-401b-ae2d-f931e1db8311" providerId="ADAL" clId="{58827235-F1CD-4C3F-837C-CC43AE34486B}" dt="2022-08-06T00:44:20.480" v="3" actId="2711"/>
          <ac:spMkLst>
            <pc:docMk/>
            <pc:sldMk cId="1480240485" sldId="256"/>
            <ac:spMk id="3" creationId="{2FACF076-3D93-4432-B2CD-2BD8CD592DC3}"/>
          </ac:spMkLst>
        </pc:spChg>
      </pc:sldChg>
      <pc:sldChg chg="modSp mod">
        <pc:chgData name="Danielle Espinosa" userId="276de172-1724-401b-ae2d-f931e1db8311" providerId="ADAL" clId="{58827235-F1CD-4C3F-837C-CC43AE34486B}" dt="2022-08-06T00:46:15.088" v="10" actId="2711"/>
        <pc:sldMkLst>
          <pc:docMk/>
          <pc:sldMk cId="1753823018" sldId="321"/>
        </pc:sldMkLst>
        <pc:spChg chg="mod">
          <ac:chgData name="Danielle Espinosa" userId="276de172-1724-401b-ae2d-f931e1db8311" providerId="ADAL" clId="{58827235-F1CD-4C3F-837C-CC43AE34486B}" dt="2022-08-06T00:45:59.723" v="8" actId="2711"/>
          <ac:spMkLst>
            <pc:docMk/>
            <pc:sldMk cId="1753823018" sldId="321"/>
            <ac:spMk id="2" creationId="{ED4441A1-C362-4590-A577-2460206ABEC6}"/>
          </ac:spMkLst>
        </pc:spChg>
        <pc:graphicFrameChg chg="mod">
          <ac:chgData name="Danielle Espinosa" userId="276de172-1724-401b-ae2d-f931e1db8311" providerId="ADAL" clId="{58827235-F1CD-4C3F-837C-CC43AE34486B}" dt="2022-08-06T00:46:15.088" v="10" actId="2711"/>
          <ac:graphicFrameMkLst>
            <pc:docMk/>
            <pc:sldMk cId="1753823018" sldId="321"/>
            <ac:graphicFrameMk id="10" creationId="{00000000-0008-0000-0100-000005000000}"/>
          </ac:graphicFrameMkLst>
        </pc:graphicFrameChg>
      </pc:sldChg>
      <pc:sldChg chg="modSp mod">
        <pc:chgData name="Danielle Espinosa" userId="276de172-1724-401b-ae2d-f931e1db8311" providerId="ADAL" clId="{58827235-F1CD-4C3F-837C-CC43AE34486B}" dt="2022-08-06T00:47:02.185" v="13" actId="2711"/>
        <pc:sldMkLst>
          <pc:docMk/>
          <pc:sldMk cId="1419751174" sldId="365"/>
        </pc:sldMkLst>
        <pc:spChg chg="mod">
          <ac:chgData name="Danielle Espinosa" userId="276de172-1724-401b-ae2d-f931e1db8311" providerId="ADAL" clId="{58827235-F1CD-4C3F-837C-CC43AE34486B}" dt="2022-08-06T00:47:02.185" v="13" actId="2711"/>
          <ac:spMkLst>
            <pc:docMk/>
            <pc:sldMk cId="1419751174" sldId="365"/>
            <ac:spMk id="6" creationId="{6A1F08A6-88A5-A55A-6471-6BE84C8AE6B3}"/>
          </ac:spMkLst>
        </pc:spChg>
      </pc:sldChg>
      <pc:sldChg chg="modSp mod">
        <pc:chgData name="Danielle Espinosa" userId="276de172-1724-401b-ae2d-f931e1db8311" providerId="ADAL" clId="{58827235-F1CD-4C3F-837C-CC43AE34486B}" dt="2022-08-06T00:44:37.997" v="4" actId="2711"/>
        <pc:sldMkLst>
          <pc:docMk/>
          <pc:sldMk cId="4117694929" sldId="370"/>
        </pc:sldMkLst>
        <pc:spChg chg="mod">
          <ac:chgData name="Danielle Espinosa" userId="276de172-1724-401b-ae2d-f931e1db8311" providerId="ADAL" clId="{58827235-F1CD-4C3F-837C-CC43AE34486B}" dt="2022-08-06T00:44:37.997" v="4" actId="2711"/>
          <ac:spMkLst>
            <pc:docMk/>
            <pc:sldMk cId="4117694929" sldId="370"/>
            <ac:spMk id="6" creationId="{6A1F08A6-88A5-A55A-6471-6BE84C8AE6B3}"/>
          </ac:spMkLst>
        </pc:spChg>
      </pc:sldChg>
      <pc:sldChg chg="modSp mod">
        <pc:chgData name="Danielle Espinosa" userId="276de172-1724-401b-ae2d-f931e1db8311" providerId="ADAL" clId="{58827235-F1CD-4C3F-837C-CC43AE34486B}" dt="2022-08-06T00:52:24.269" v="25" actId="2711"/>
        <pc:sldMkLst>
          <pc:docMk/>
          <pc:sldMk cId="846943211" sldId="375"/>
        </pc:sldMkLst>
        <pc:spChg chg="mod">
          <ac:chgData name="Danielle Espinosa" userId="276de172-1724-401b-ae2d-f931e1db8311" providerId="ADAL" clId="{58827235-F1CD-4C3F-837C-CC43AE34486B}" dt="2022-08-06T00:52:24.269" v="25" actId="2711"/>
          <ac:spMkLst>
            <pc:docMk/>
            <pc:sldMk cId="846943211" sldId="375"/>
            <ac:spMk id="6" creationId="{A7DEB55D-A9A9-A477-0D08-DDFFB55E81B1}"/>
          </ac:spMkLst>
        </pc:spChg>
      </pc:sldChg>
      <pc:sldChg chg="modSp mod">
        <pc:chgData name="Danielle Espinosa" userId="276de172-1724-401b-ae2d-f931e1db8311" providerId="ADAL" clId="{58827235-F1CD-4C3F-837C-CC43AE34486B}" dt="2022-08-06T00:44:52.697" v="5" actId="2711"/>
        <pc:sldMkLst>
          <pc:docMk/>
          <pc:sldMk cId="2424413814" sldId="376"/>
        </pc:sldMkLst>
        <pc:spChg chg="mod">
          <ac:chgData name="Danielle Espinosa" userId="276de172-1724-401b-ae2d-f931e1db8311" providerId="ADAL" clId="{58827235-F1CD-4C3F-837C-CC43AE34486B}" dt="2022-08-06T00:44:52.697" v="5" actId="2711"/>
          <ac:spMkLst>
            <pc:docMk/>
            <pc:sldMk cId="2424413814" sldId="376"/>
            <ac:spMk id="2" creationId="{48E7237D-1AB7-2CED-1FBB-34A310B50711}"/>
          </ac:spMkLst>
        </pc:spChg>
      </pc:sldChg>
      <pc:sldChg chg="modSp mod">
        <pc:chgData name="Danielle Espinosa" userId="276de172-1724-401b-ae2d-f931e1db8311" providerId="ADAL" clId="{58827235-F1CD-4C3F-837C-CC43AE34486B}" dt="2022-08-06T00:46:50.672" v="12" actId="2711"/>
        <pc:sldMkLst>
          <pc:docMk/>
          <pc:sldMk cId="3078857062" sldId="377"/>
        </pc:sldMkLst>
        <pc:spChg chg="mod">
          <ac:chgData name="Danielle Espinosa" userId="276de172-1724-401b-ae2d-f931e1db8311" providerId="ADAL" clId="{58827235-F1CD-4C3F-837C-CC43AE34486B}" dt="2022-08-06T00:46:33.476" v="11" actId="2711"/>
          <ac:spMkLst>
            <pc:docMk/>
            <pc:sldMk cId="3078857062" sldId="377"/>
            <ac:spMk id="2" creationId="{ED4441A1-C362-4590-A577-2460206ABEC6}"/>
          </ac:spMkLst>
        </pc:spChg>
        <pc:graphicFrameChg chg="mod">
          <ac:chgData name="Danielle Espinosa" userId="276de172-1724-401b-ae2d-f931e1db8311" providerId="ADAL" clId="{58827235-F1CD-4C3F-837C-CC43AE34486B}" dt="2022-08-06T00:46:50.672" v="12" actId="2711"/>
          <ac:graphicFrameMkLst>
            <pc:docMk/>
            <pc:sldMk cId="3078857062" sldId="377"/>
            <ac:graphicFrameMk id="7" creationId="{A5D25712-1EE1-4F78-B3E3-682579B71E5B}"/>
          </ac:graphicFrameMkLst>
        </pc:graphicFrameChg>
      </pc:sldChg>
      <pc:sldChg chg="modSp mod">
        <pc:chgData name="Danielle Espinosa" userId="276de172-1724-401b-ae2d-f931e1db8311" providerId="ADAL" clId="{58827235-F1CD-4C3F-837C-CC43AE34486B}" dt="2022-08-06T00:45:35.857" v="7" actId="2711"/>
        <pc:sldMkLst>
          <pc:docMk/>
          <pc:sldMk cId="1497329079" sldId="378"/>
        </pc:sldMkLst>
        <pc:spChg chg="mod">
          <ac:chgData name="Danielle Espinosa" userId="276de172-1724-401b-ae2d-f931e1db8311" providerId="ADAL" clId="{58827235-F1CD-4C3F-837C-CC43AE34486B}" dt="2022-08-06T00:45:29.103" v="6" actId="2711"/>
          <ac:spMkLst>
            <pc:docMk/>
            <pc:sldMk cId="1497329079" sldId="378"/>
            <ac:spMk id="2" creationId="{48E7237D-1AB7-2CED-1FBB-34A310B50711}"/>
          </ac:spMkLst>
        </pc:spChg>
        <pc:graphicFrameChg chg="mod">
          <ac:chgData name="Danielle Espinosa" userId="276de172-1724-401b-ae2d-f931e1db8311" providerId="ADAL" clId="{58827235-F1CD-4C3F-837C-CC43AE34486B}" dt="2022-08-06T00:45:35.857" v="7" actId="2711"/>
          <ac:graphicFrameMkLst>
            <pc:docMk/>
            <pc:sldMk cId="1497329079" sldId="378"/>
            <ac:graphicFrameMk id="7" creationId="{CB888794-43EA-A471-028C-CFC1E32C1E95}"/>
          </ac:graphicFrameMkLst>
        </pc:graphicFrameChg>
      </pc:sldChg>
      <pc:sldChg chg="modSp mod">
        <pc:chgData name="Danielle Espinosa" userId="276de172-1724-401b-ae2d-f931e1db8311" providerId="ADAL" clId="{58827235-F1CD-4C3F-837C-CC43AE34486B}" dt="2022-08-06T00:50:59.482" v="15" actId="2711"/>
        <pc:sldMkLst>
          <pc:docMk/>
          <pc:sldMk cId="2674361644" sldId="379"/>
        </pc:sldMkLst>
        <pc:spChg chg="mod">
          <ac:chgData name="Danielle Espinosa" userId="276de172-1724-401b-ae2d-f931e1db8311" providerId="ADAL" clId="{58827235-F1CD-4C3F-837C-CC43AE34486B}" dt="2022-08-06T00:47:13.709" v="14" actId="2711"/>
          <ac:spMkLst>
            <pc:docMk/>
            <pc:sldMk cId="2674361644" sldId="379"/>
            <ac:spMk id="2" creationId="{48E7237D-1AB7-2CED-1FBB-34A310B50711}"/>
          </ac:spMkLst>
        </pc:spChg>
        <pc:graphicFrameChg chg="mod">
          <ac:chgData name="Danielle Espinosa" userId="276de172-1724-401b-ae2d-f931e1db8311" providerId="ADAL" clId="{58827235-F1CD-4C3F-837C-CC43AE34486B}" dt="2022-08-06T00:50:59.482" v="15" actId="2711"/>
          <ac:graphicFrameMkLst>
            <pc:docMk/>
            <pc:sldMk cId="2674361644" sldId="379"/>
            <ac:graphicFrameMk id="7" creationId="{F00650FA-3C8D-7860-4D0E-B8EA80E62DAF}"/>
          </ac:graphicFrameMkLst>
        </pc:graphicFrameChg>
      </pc:sldChg>
      <pc:sldChg chg="modSp mod">
        <pc:chgData name="Danielle Espinosa" userId="276de172-1724-401b-ae2d-f931e1db8311" providerId="ADAL" clId="{58827235-F1CD-4C3F-837C-CC43AE34486B}" dt="2022-08-06T00:51:16.852" v="17" actId="2711"/>
        <pc:sldMkLst>
          <pc:docMk/>
          <pc:sldMk cId="3227030016" sldId="380"/>
        </pc:sldMkLst>
        <pc:spChg chg="mod">
          <ac:chgData name="Danielle Espinosa" userId="276de172-1724-401b-ae2d-f931e1db8311" providerId="ADAL" clId="{58827235-F1CD-4C3F-837C-CC43AE34486B}" dt="2022-08-06T00:51:11.401" v="16" actId="2711"/>
          <ac:spMkLst>
            <pc:docMk/>
            <pc:sldMk cId="3227030016" sldId="380"/>
            <ac:spMk id="2" creationId="{48E7237D-1AB7-2CED-1FBB-34A310B50711}"/>
          </ac:spMkLst>
        </pc:spChg>
        <pc:graphicFrameChg chg="mod">
          <ac:chgData name="Danielle Espinosa" userId="276de172-1724-401b-ae2d-f931e1db8311" providerId="ADAL" clId="{58827235-F1CD-4C3F-837C-CC43AE34486B}" dt="2022-08-06T00:51:16.852" v="17" actId="2711"/>
          <ac:graphicFrameMkLst>
            <pc:docMk/>
            <pc:sldMk cId="3227030016" sldId="380"/>
            <ac:graphicFrameMk id="7" creationId="{F8D9840C-91C5-3084-48FE-25E8CC7A6B50}"/>
          </ac:graphicFrameMkLst>
        </pc:graphicFrameChg>
      </pc:sldChg>
      <pc:sldChg chg="modSp mod">
        <pc:chgData name="Danielle Espinosa" userId="276de172-1724-401b-ae2d-f931e1db8311" providerId="ADAL" clId="{58827235-F1CD-4C3F-837C-CC43AE34486B}" dt="2022-08-06T00:51:49.575" v="20" actId="2711"/>
        <pc:sldMkLst>
          <pc:docMk/>
          <pc:sldMk cId="397045645" sldId="381"/>
        </pc:sldMkLst>
        <pc:spChg chg="mod">
          <ac:chgData name="Danielle Espinosa" userId="276de172-1724-401b-ae2d-f931e1db8311" providerId="ADAL" clId="{58827235-F1CD-4C3F-837C-CC43AE34486B}" dt="2022-08-06T00:51:24.736" v="18" actId="2711"/>
          <ac:spMkLst>
            <pc:docMk/>
            <pc:sldMk cId="397045645" sldId="381"/>
            <ac:spMk id="2" creationId="{ED4441A1-C362-4590-A577-2460206ABEC6}"/>
          </ac:spMkLst>
        </pc:spChg>
        <pc:graphicFrameChg chg="mod">
          <ac:chgData name="Danielle Espinosa" userId="276de172-1724-401b-ae2d-f931e1db8311" providerId="ADAL" clId="{58827235-F1CD-4C3F-837C-CC43AE34486B}" dt="2022-08-06T00:51:49.575" v="20" actId="2711"/>
          <ac:graphicFrameMkLst>
            <pc:docMk/>
            <pc:sldMk cId="397045645" sldId="381"/>
            <ac:graphicFrameMk id="7" creationId="{00000000-0008-0000-0100-000006000000}"/>
          </ac:graphicFrameMkLst>
        </pc:graphicFrameChg>
      </pc:sldChg>
      <pc:sldChg chg="modSp mod">
        <pc:chgData name="Danielle Espinosa" userId="276de172-1724-401b-ae2d-f931e1db8311" providerId="ADAL" clId="{58827235-F1CD-4C3F-837C-CC43AE34486B}" dt="2022-08-06T00:52:03.744" v="22" actId="2711"/>
        <pc:sldMkLst>
          <pc:docMk/>
          <pc:sldMk cId="757184346" sldId="382"/>
        </pc:sldMkLst>
        <pc:spChg chg="mod">
          <ac:chgData name="Danielle Espinosa" userId="276de172-1724-401b-ae2d-f931e1db8311" providerId="ADAL" clId="{58827235-F1CD-4C3F-837C-CC43AE34486B}" dt="2022-08-06T00:51:57.985" v="21" actId="2711"/>
          <ac:spMkLst>
            <pc:docMk/>
            <pc:sldMk cId="757184346" sldId="382"/>
            <ac:spMk id="2" creationId="{ED4441A1-C362-4590-A577-2460206ABEC6}"/>
          </ac:spMkLst>
        </pc:spChg>
        <pc:graphicFrameChg chg="mod">
          <ac:chgData name="Danielle Espinosa" userId="276de172-1724-401b-ae2d-f931e1db8311" providerId="ADAL" clId="{58827235-F1CD-4C3F-837C-CC43AE34486B}" dt="2022-08-06T00:52:03.744" v="22" actId="2711"/>
          <ac:graphicFrameMkLst>
            <pc:docMk/>
            <pc:sldMk cId="757184346" sldId="382"/>
            <ac:graphicFrameMk id="7" creationId="{106B6EDF-E790-4594-A3A6-5B6D6B37167D}"/>
          </ac:graphicFrameMkLst>
        </pc:graphicFrameChg>
      </pc:sldChg>
      <pc:sldChg chg="modSp mod">
        <pc:chgData name="Danielle Espinosa" userId="276de172-1724-401b-ae2d-f931e1db8311" providerId="ADAL" clId="{58827235-F1CD-4C3F-837C-CC43AE34486B}" dt="2022-08-06T00:52:17.217" v="24" actId="2711"/>
        <pc:sldMkLst>
          <pc:docMk/>
          <pc:sldMk cId="2439949829" sldId="385"/>
        </pc:sldMkLst>
        <pc:spChg chg="mod">
          <ac:chgData name="Danielle Espinosa" userId="276de172-1724-401b-ae2d-f931e1db8311" providerId="ADAL" clId="{58827235-F1CD-4C3F-837C-CC43AE34486B}" dt="2022-08-06T00:52:11.583" v="23" actId="2711"/>
          <ac:spMkLst>
            <pc:docMk/>
            <pc:sldMk cId="2439949829" sldId="385"/>
            <ac:spMk id="6" creationId="{6A1F08A6-88A5-A55A-6471-6BE84C8AE6B3}"/>
          </ac:spMkLst>
        </pc:spChg>
        <pc:graphicFrameChg chg="mod">
          <ac:chgData name="Danielle Espinosa" userId="276de172-1724-401b-ae2d-f931e1db8311" providerId="ADAL" clId="{58827235-F1CD-4C3F-837C-CC43AE34486B}" dt="2022-08-06T00:52:17.217" v="24" actId="2711"/>
          <ac:graphicFrameMkLst>
            <pc:docMk/>
            <pc:sldMk cId="2439949829" sldId="385"/>
            <ac:graphicFrameMk id="8" creationId="{F2BF0348-B1D3-F083-3D39-A159A493B197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FY 2022-23</a:t>
            </a:r>
            <a:r>
              <a:rPr lang="en-US" sz="1800" baseline="0" dirty="0"/>
              <a:t> </a:t>
            </a:r>
            <a:r>
              <a:rPr lang="en-US" sz="1800" b="1" u="sng" baseline="0" dirty="0">
                <a:solidFill>
                  <a:sysClr val="windowText" lastClr="000000"/>
                </a:solidFill>
              </a:rPr>
              <a:t>Revenues</a:t>
            </a:r>
          </a:p>
          <a:p>
            <a:pPr>
              <a:defRPr sz="1800"/>
            </a:pPr>
            <a:r>
              <a:rPr lang="en-US" sz="1800" baseline="0" dirty="0"/>
              <a:t>Governmental Funds ($126.2 Million)</a:t>
            </a:r>
            <a:endParaRPr lang="en-US" sz="1800" dirty="0"/>
          </a:p>
        </c:rich>
      </c:tx>
      <c:layout>
        <c:manualLayout>
          <c:xMode val="edge"/>
          <c:yMode val="edge"/>
          <c:x val="0.35876576993133319"/>
          <c:y val="1.42998192157378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A0B-4486-892E-7CB3B269FD4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A0B-4486-892E-7CB3B269FD4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A0B-4486-892E-7CB3B269FD4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A0B-4486-892E-7CB3B269FD4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A0B-4486-892E-7CB3B269FD4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A0B-4486-892E-7CB3B269FD4A}"/>
              </c:ext>
            </c:extLst>
          </c:dPt>
          <c:dLbls>
            <c:dLbl>
              <c:idx val="0"/>
              <c:layout>
                <c:manualLayout>
                  <c:x val="-0.19408237849898341"/>
                  <c:y val="6.021234789879956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44986658372484"/>
                      <c:h val="0.189387465295161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A0B-4486-892E-7CB3B269FD4A}"/>
                </c:ext>
              </c:extLst>
            </c:dLbl>
            <c:dLbl>
              <c:idx val="1"/>
              <c:layout>
                <c:manualLayout>
                  <c:x val="7.761607761607757E-2"/>
                  <c:y val="-0.1895953757225434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0B-4486-892E-7CB3B269FD4A}"/>
                </c:ext>
              </c:extLst>
            </c:dLbl>
            <c:dLbl>
              <c:idx val="2"/>
              <c:layout>
                <c:manualLayout>
                  <c:x val="0.11143459780046477"/>
                  <c:y val="5.175917329095186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A0B-4486-892E-7CB3B269FD4A}"/>
                </c:ext>
              </c:extLst>
            </c:dLbl>
            <c:dLbl>
              <c:idx val="3"/>
              <c:layout>
                <c:manualLayout>
                  <c:x val="-5.2668052668052669E-2"/>
                  <c:y val="8.786127167630057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A0B-4486-892E-7CB3B269FD4A}"/>
                </c:ext>
              </c:extLst>
            </c:dLbl>
            <c:dLbl>
              <c:idx val="4"/>
              <c:layout>
                <c:manualLayout>
                  <c:x val="-0.11919611919611919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A0B-4486-892E-7CB3B269FD4A}"/>
                </c:ext>
              </c:extLst>
            </c:dLbl>
            <c:dLbl>
              <c:idx val="5"/>
              <c:layout>
                <c:manualLayout>
                  <c:x val="0.15661826575212404"/>
                  <c:y val="3.699421965317917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113652113652114"/>
                      <c:h val="0.115468208092485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2A0B-4486-892E-7CB3B269FD4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('All County'!$B$9:$B$13,'All County'!$B$19)</c:f>
              <c:strCache>
                <c:ptCount val="6"/>
                <c:pt idx="0">
                  <c:v>Intergovernmental</c:v>
                </c:pt>
                <c:pt idx="1">
                  <c:v>Taxes</c:v>
                </c:pt>
                <c:pt idx="2">
                  <c:v>Transfers In</c:v>
                </c:pt>
                <c:pt idx="3">
                  <c:v>Charges for Services</c:v>
                </c:pt>
                <c:pt idx="4">
                  <c:v>Miscellaneous Revenues</c:v>
                </c:pt>
                <c:pt idx="5">
                  <c:v>All Other</c:v>
                </c:pt>
              </c:strCache>
            </c:strRef>
          </c:cat>
          <c:val>
            <c:numRef>
              <c:f>('All County'!$D$9:$D$13,'All County'!$D$19)</c:f>
              <c:numCache>
                <c:formatCode>#,##0</c:formatCode>
                <c:ptCount val="6"/>
                <c:pt idx="0">
                  <c:v>60376622</c:v>
                </c:pt>
                <c:pt idx="1">
                  <c:v>32083566</c:v>
                </c:pt>
                <c:pt idx="2">
                  <c:v>14680127</c:v>
                </c:pt>
                <c:pt idx="3">
                  <c:v>12731040</c:v>
                </c:pt>
                <c:pt idx="4">
                  <c:v>3038965</c:v>
                </c:pt>
                <c:pt idx="5">
                  <c:v>3268610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A0B-4486-892E-7CB3B269FD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 2022-23 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Expenses</a:t>
            </a:r>
          </a:p>
          <a:p>
            <a:pPr>
              <a:defRPr sz="1800" b="1"/>
            </a:pP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n-US" sz="18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Category ($45.1 Million)</a:t>
            </a:r>
            <a:endParaRPr lang="en-US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Graphs!$H$44</c:f>
              <c:strCache>
                <c:ptCount val="1"/>
                <c:pt idx="0">
                  <c:v>FY22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72C-48D6-840C-E6B981664321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72C-48D6-840C-E6B98166432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72C-48D6-840C-E6B981664321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72C-48D6-840C-E6B98166432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72C-48D6-840C-E6B98166432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72C-48D6-840C-E6B98166432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72C-48D6-840C-E6B981664321}"/>
              </c:ext>
            </c:extLst>
          </c:dPt>
          <c:dLbls>
            <c:dLbl>
              <c:idx val="0"/>
              <c:layout>
                <c:manualLayout>
                  <c:x val="-0.17468035147844008"/>
                  <c:y val="5.32336241347561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2C-48D6-840C-E6B981664321}"/>
                </c:ext>
              </c:extLst>
            </c:dLbl>
            <c:dLbl>
              <c:idx val="1"/>
              <c:layout>
                <c:manualLayout>
                  <c:x val="3.9954805734184418E-2"/>
                  <c:y val="-0.15157839083064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2C-48D6-840C-E6B981664321}"/>
                </c:ext>
              </c:extLst>
            </c:dLbl>
            <c:dLbl>
              <c:idx val="2"/>
              <c:layout>
                <c:manualLayout>
                  <c:x val="0.14779312427614794"/>
                  <c:y val="9.468972918221164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2C-48D6-840C-E6B981664321}"/>
                </c:ext>
              </c:extLst>
            </c:dLbl>
            <c:dLbl>
              <c:idx val="3"/>
              <c:layout>
                <c:manualLayout>
                  <c:x val="-0.13189445850937356"/>
                  <c:y val="0.1531589846233248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72C-48D6-840C-E6B981664321}"/>
                </c:ext>
              </c:extLst>
            </c:dLbl>
            <c:dLbl>
              <c:idx val="4"/>
              <c:layout>
                <c:manualLayout>
                  <c:x val="-0.11462785774955876"/>
                  <c:y val="6.545667403085406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72C-48D6-840C-E6B981664321}"/>
                </c:ext>
              </c:extLst>
            </c:dLbl>
            <c:dLbl>
              <c:idx val="5"/>
              <c:layout>
                <c:manualLayout>
                  <c:x val="-4.4059176260365672E-2"/>
                  <c:y val="-1.028393033604615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72C-48D6-840C-E6B981664321}"/>
                </c:ext>
              </c:extLst>
            </c:dLbl>
            <c:dLbl>
              <c:idx val="6"/>
              <c:layout>
                <c:manualLayout>
                  <c:x val="4.2941137208352784E-2"/>
                  <c:y val="0.150973141946087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72C-48D6-840C-E6B9816643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Graphs!$B$45:$B$51</c:f>
              <c:strCache>
                <c:ptCount val="7"/>
                <c:pt idx="0">
                  <c:v>Salaries &amp; Wages</c:v>
                </c:pt>
                <c:pt idx="1">
                  <c:v>Employee Benefits</c:v>
                </c:pt>
                <c:pt idx="2">
                  <c:v>Services</c:v>
                </c:pt>
                <c:pt idx="3">
                  <c:v>Supplies</c:v>
                </c:pt>
                <c:pt idx="4">
                  <c:v>Other Expenditures</c:v>
                </c:pt>
                <c:pt idx="5">
                  <c:v>Capital Outlay</c:v>
                </c:pt>
                <c:pt idx="6">
                  <c:v>Transfers Out</c:v>
                </c:pt>
              </c:strCache>
            </c:strRef>
          </c:cat>
          <c:val>
            <c:numRef>
              <c:f>Graphs!$J$45:$J$51</c:f>
              <c:numCache>
                <c:formatCode>"$"#,##0_);[Red]\("$"#,##0\)</c:formatCode>
                <c:ptCount val="7"/>
                <c:pt idx="0">
                  <c:v>18390805.8726</c:v>
                </c:pt>
                <c:pt idx="1">
                  <c:v>10059432.715200001</c:v>
                </c:pt>
                <c:pt idx="2">
                  <c:v>10878152.2126</c:v>
                </c:pt>
                <c:pt idx="3">
                  <c:v>1027996.12</c:v>
                </c:pt>
                <c:pt idx="4">
                  <c:v>1086503</c:v>
                </c:pt>
                <c:pt idx="5">
                  <c:v>146195</c:v>
                </c:pt>
                <c:pt idx="6">
                  <c:v>3503697.6929000001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72C-48D6-840C-E6B98166432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General Fund Revenue Sources</a:t>
            </a:r>
          </a:p>
          <a:p>
            <a:pPr>
              <a:defRPr sz="1800" b="1"/>
            </a:pPr>
            <a:r>
              <a:rPr lang="en-US" sz="1800" b="1"/>
              <a:t>Expected FY 2022-23</a:t>
            </a:r>
          </a:p>
        </c:rich>
      </c:tx>
      <c:layout>
        <c:manualLayout>
          <c:xMode val="edge"/>
          <c:yMode val="edge"/>
          <c:x val="0.2771099553865130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Governmental Funds </a:t>
            </a:r>
            <a:r>
              <a:rPr lang="en-US" sz="1800" b="1" i="0" u="sng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Expenses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800" b="0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FY2021-22 and FY2022-23 Budgets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v>FY2021-22 Budget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'All County Budgets'!$B$20:$B$26</c:f>
              <c:strCache>
                <c:ptCount val="7"/>
                <c:pt idx="0">
                  <c:v>Salaries &amp; Benefits</c:v>
                </c:pt>
                <c:pt idx="1">
                  <c:v>Capital Outlay</c:v>
                </c:pt>
                <c:pt idx="2">
                  <c:v>Services and Supplies</c:v>
                </c:pt>
                <c:pt idx="3">
                  <c:v>Transfers Out</c:v>
                </c:pt>
                <c:pt idx="4">
                  <c:v>Debt Service</c:v>
                </c:pt>
                <c:pt idx="5">
                  <c:v>Support of Other</c:v>
                </c:pt>
                <c:pt idx="6">
                  <c:v>Contingency</c:v>
                </c:pt>
              </c:strCache>
            </c:strRef>
          </c:cat>
          <c:val>
            <c:numRef>
              <c:f>'GF Budgets only'!$E$18:$E$23</c:f>
              <c:numCache>
                <c:formatCode>#,##0</c:formatCode>
                <c:ptCount val="6"/>
                <c:pt idx="0">
                  <c:v>28558580</c:v>
                </c:pt>
                <c:pt idx="1">
                  <c:v>10025156</c:v>
                </c:pt>
                <c:pt idx="2">
                  <c:v>2049066</c:v>
                </c:pt>
                <c:pt idx="3">
                  <c:v>732479</c:v>
                </c:pt>
                <c:pt idx="4">
                  <c:v>100000</c:v>
                </c:pt>
                <c:pt idx="5">
                  <c:v>15000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EF-43D6-985C-7CBC650463DD}"/>
            </c:ext>
          </c:extLst>
        </c:ser>
        <c:ser>
          <c:idx val="2"/>
          <c:order val="1"/>
          <c:tx>
            <c:v>FY2022-23 Proposed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'All County Budgets'!$B$20:$B$26</c:f>
              <c:strCache>
                <c:ptCount val="7"/>
                <c:pt idx="0">
                  <c:v>Salaries &amp; Benefits</c:v>
                </c:pt>
                <c:pt idx="1">
                  <c:v>Capital Outlay</c:v>
                </c:pt>
                <c:pt idx="2">
                  <c:v>Services and Supplies</c:v>
                </c:pt>
                <c:pt idx="3">
                  <c:v>Transfers Out</c:v>
                </c:pt>
                <c:pt idx="4">
                  <c:v>Debt Service</c:v>
                </c:pt>
                <c:pt idx="5">
                  <c:v>Support of Other</c:v>
                </c:pt>
                <c:pt idx="6">
                  <c:v>Contingency</c:v>
                </c:pt>
              </c:strCache>
            </c:strRef>
          </c:cat>
          <c:val>
            <c:numRef>
              <c:f>'GF Budgets only'!$F$18:$F$23</c:f>
              <c:numCache>
                <c:formatCode>#,##0</c:formatCode>
                <c:ptCount val="6"/>
                <c:pt idx="0">
                  <c:v>29640637</c:v>
                </c:pt>
                <c:pt idx="1">
                  <c:v>11084593</c:v>
                </c:pt>
                <c:pt idx="2">
                  <c:v>3134855</c:v>
                </c:pt>
                <c:pt idx="3">
                  <c:v>672700</c:v>
                </c:pt>
                <c:pt idx="4">
                  <c:v>413803</c:v>
                </c:pt>
                <c:pt idx="5">
                  <c:v>146195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EF-43D6-985C-7CBC650463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96936895"/>
        <c:axId val="1996977663"/>
      </c:barChart>
      <c:catAx>
        <c:axId val="1996936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6977663"/>
        <c:crosses val="autoZero"/>
        <c:auto val="1"/>
        <c:lblAlgn val="ctr"/>
        <c:lblOffset val="100"/>
        <c:noMultiLvlLbl val="0"/>
      </c:catAx>
      <c:valAx>
        <c:axId val="1996977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6936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Requested General</a:t>
            </a:r>
            <a:r>
              <a:rPr lang="en-US" sz="18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Fund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 Forecast</a:t>
            </a:r>
          </a:p>
          <a:p>
            <a:pPr>
              <a:defRPr sz="1800" b="1"/>
            </a:pPr>
            <a:r>
              <a:rPr lang="en-US" sz="18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Mono County FY23-FY28 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2"/>
          <c:order val="2"/>
          <c:tx>
            <c:strRef>
              <c:f>'Comp Net Rev'!$E$8</c:f>
              <c:strCache>
                <c:ptCount val="1"/>
                <c:pt idx="0">
                  <c:v>Net Revenue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cat>
            <c:strRef>
              <c:f>'Comp Net Rev'!$F$5:$K$5</c:f>
              <c:strCache>
                <c:ptCount val="6"/>
                <c:pt idx="0">
                  <c:v>FY23</c:v>
                </c:pt>
                <c:pt idx="1">
                  <c:v>FY24</c:v>
                </c:pt>
                <c:pt idx="2">
                  <c:v>FY25</c:v>
                </c:pt>
                <c:pt idx="3">
                  <c:v>FY26</c:v>
                </c:pt>
                <c:pt idx="4">
                  <c:v>FY27</c:v>
                </c:pt>
                <c:pt idx="5">
                  <c:v>FY28</c:v>
                </c:pt>
              </c:strCache>
            </c:strRef>
          </c:cat>
          <c:val>
            <c:numRef>
              <c:f>'Comp Net Rev'!$F$8:$K$8</c:f>
              <c:numCache>
                <c:formatCode>"$"#,##0_);[Red]\("$"#,##0\)</c:formatCode>
                <c:ptCount val="6"/>
                <c:pt idx="0">
                  <c:v>-0.61330000311136246</c:v>
                </c:pt>
                <c:pt idx="1">
                  <c:v>-228080.91658204794</c:v>
                </c:pt>
                <c:pt idx="2">
                  <c:v>-556115.03847378492</c:v>
                </c:pt>
                <c:pt idx="3">
                  <c:v>-898304.80569806695</c:v>
                </c:pt>
                <c:pt idx="4">
                  <c:v>-976241.4373049736</c:v>
                </c:pt>
                <c:pt idx="5">
                  <c:v>-1240631.9299324453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43-422A-9609-0F319B2A28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0157215"/>
        <c:axId val="930164287"/>
      </c:areaChart>
      <c:barChart>
        <c:barDir val="col"/>
        <c:grouping val="clustered"/>
        <c:varyColors val="0"/>
        <c:ser>
          <c:idx val="0"/>
          <c:order val="0"/>
          <c:tx>
            <c:strRef>
              <c:f>'Comp Net Rev'!$E$6</c:f>
              <c:strCache>
                <c:ptCount val="1"/>
                <c:pt idx="0">
                  <c:v>Revenues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'Comp Net Rev'!$F$5:$K$5</c:f>
              <c:strCache>
                <c:ptCount val="6"/>
                <c:pt idx="0">
                  <c:v>FY23</c:v>
                </c:pt>
                <c:pt idx="1">
                  <c:v>FY24</c:v>
                </c:pt>
                <c:pt idx="2">
                  <c:v>FY25</c:v>
                </c:pt>
                <c:pt idx="3">
                  <c:v>FY26</c:v>
                </c:pt>
                <c:pt idx="4">
                  <c:v>FY27</c:v>
                </c:pt>
                <c:pt idx="5">
                  <c:v>FY28</c:v>
                </c:pt>
              </c:strCache>
            </c:strRef>
          </c:cat>
          <c:val>
            <c:numRef>
              <c:f>'Comp Net Rev'!$F$6:$K$6</c:f>
              <c:numCache>
                <c:formatCode>"$"#,##0_);[Red]\("$"#,##0\)</c:formatCode>
                <c:ptCount val="6"/>
                <c:pt idx="0">
                  <c:v>45092782</c:v>
                </c:pt>
                <c:pt idx="1">
                  <c:v>46280430.178399988</c:v>
                </c:pt>
                <c:pt idx="2">
                  <c:v>47452076.315690152</c:v>
                </c:pt>
                <c:pt idx="3">
                  <c:v>48659251.684838817</c:v>
                </c:pt>
                <c:pt idx="4">
                  <c:v>49889603.000015207</c:v>
                </c:pt>
                <c:pt idx="5">
                  <c:v>51156977.581649132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43-422A-9609-0F319B2A28A9}"/>
            </c:ext>
          </c:extLst>
        </c:ser>
        <c:ser>
          <c:idx val="1"/>
          <c:order val="1"/>
          <c:tx>
            <c:strRef>
              <c:f>'Comp Net Rev'!$E$7</c:f>
              <c:strCache>
                <c:ptCount val="1"/>
                <c:pt idx="0">
                  <c:v>Expenses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'Comp Net Rev'!$F$5:$K$5</c:f>
              <c:strCache>
                <c:ptCount val="6"/>
                <c:pt idx="0">
                  <c:v>FY23</c:v>
                </c:pt>
                <c:pt idx="1">
                  <c:v>FY24</c:v>
                </c:pt>
                <c:pt idx="2">
                  <c:v>FY25</c:v>
                </c:pt>
                <c:pt idx="3">
                  <c:v>FY26</c:v>
                </c:pt>
                <c:pt idx="4">
                  <c:v>FY27</c:v>
                </c:pt>
                <c:pt idx="5">
                  <c:v>FY28</c:v>
                </c:pt>
              </c:strCache>
            </c:strRef>
          </c:cat>
          <c:val>
            <c:numRef>
              <c:f>'Comp Net Rev'!$F$7:$K$7</c:f>
              <c:numCache>
                <c:formatCode>"$"#,##0_);[Red]\("$"#,##0\)</c:formatCode>
                <c:ptCount val="6"/>
                <c:pt idx="0">
                  <c:v>45092782.613300003</c:v>
                </c:pt>
                <c:pt idx="1">
                  <c:v>46508511.094982035</c:v>
                </c:pt>
                <c:pt idx="2">
                  <c:v>48008191.354163937</c:v>
                </c:pt>
                <c:pt idx="3">
                  <c:v>49557556.490536883</c:v>
                </c:pt>
                <c:pt idx="4">
                  <c:v>50865844.43732018</c:v>
                </c:pt>
                <c:pt idx="5">
                  <c:v>52397609.511581577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43-422A-9609-0F319B2A28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30157215"/>
        <c:axId val="930164287"/>
      </c:barChart>
      <c:catAx>
        <c:axId val="930157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0164287"/>
        <c:crosses val="autoZero"/>
        <c:auto val="1"/>
        <c:lblAlgn val="ctr"/>
        <c:lblOffset val="100"/>
        <c:noMultiLvlLbl val="0"/>
      </c:catAx>
      <c:valAx>
        <c:axId val="930164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0157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en-US" sz="1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Governmental Funds </a:t>
            </a:r>
            <a:r>
              <a:rPr lang="en-US" sz="1800" b="1" u="sng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Revenue</a:t>
            </a:r>
          </a:p>
          <a:p>
            <a:pPr>
              <a:defRPr sz="1800"/>
            </a:pPr>
            <a:r>
              <a:rPr lang="en-US" sz="1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 2021-22 and FY 2022-23 Budgets</a:t>
            </a:r>
          </a:p>
        </c:rich>
      </c:tx>
      <c:layout>
        <c:manualLayout>
          <c:xMode val="edge"/>
          <c:yMode val="edge"/>
          <c:x val="0.28912406282617698"/>
          <c:y val="1.07033220330412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FY 2021-22 Adopted Budget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'All County'!$B$9:$B$17</c:f>
              <c:strCache>
                <c:ptCount val="9"/>
                <c:pt idx="0">
                  <c:v>Intergovernmental</c:v>
                </c:pt>
                <c:pt idx="1">
                  <c:v>Taxes</c:v>
                </c:pt>
                <c:pt idx="2">
                  <c:v>Transfers In</c:v>
                </c:pt>
                <c:pt idx="3">
                  <c:v>Charges for Services</c:v>
                </c:pt>
                <c:pt idx="4">
                  <c:v>Miscellaneous Revenues</c:v>
                </c:pt>
                <c:pt idx="5">
                  <c:v>Fines, Forfeitures &amp; Penalties</c:v>
                </c:pt>
                <c:pt idx="6">
                  <c:v>Licenses, Permits &amp; Franchises</c:v>
                </c:pt>
                <c:pt idx="7">
                  <c:v>Interest &amp; Rents</c:v>
                </c:pt>
                <c:pt idx="8">
                  <c:v>Other Financing Sources</c:v>
                </c:pt>
              </c:strCache>
            </c:strRef>
          </c:cat>
          <c:val>
            <c:numRef>
              <c:f>'All County'!$C$9:$C$17</c:f>
              <c:numCache>
                <c:formatCode>#,##0</c:formatCode>
                <c:ptCount val="9"/>
                <c:pt idx="0">
                  <c:v>57793727</c:v>
                </c:pt>
                <c:pt idx="1">
                  <c:v>27969697</c:v>
                </c:pt>
                <c:pt idx="2">
                  <c:v>11649606</c:v>
                </c:pt>
                <c:pt idx="3">
                  <c:v>11330693</c:v>
                </c:pt>
                <c:pt idx="4">
                  <c:v>4713366</c:v>
                </c:pt>
                <c:pt idx="5">
                  <c:v>787700</c:v>
                </c:pt>
                <c:pt idx="6">
                  <c:v>724561</c:v>
                </c:pt>
                <c:pt idx="7">
                  <c:v>526590</c:v>
                </c:pt>
                <c:pt idx="8">
                  <c:v>560000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16-4B73-91B6-5B8514E9A682}"/>
            </c:ext>
          </c:extLst>
        </c:ser>
        <c:ser>
          <c:idx val="1"/>
          <c:order val="1"/>
          <c:tx>
            <c:v>FY 2022-23 Proposed Budget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'All County'!$B$9:$B$17</c:f>
              <c:strCache>
                <c:ptCount val="9"/>
                <c:pt idx="0">
                  <c:v>Intergovernmental</c:v>
                </c:pt>
                <c:pt idx="1">
                  <c:v>Taxes</c:v>
                </c:pt>
                <c:pt idx="2">
                  <c:v>Transfers In</c:v>
                </c:pt>
                <c:pt idx="3">
                  <c:v>Charges for Services</c:v>
                </c:pt>
                <c:pt idx="4">
                  <c:v>Miscellaneous Revenues</c:v>
                </c:pt>
                <c:pt idx="5">
                  <c:v>Fines, Forfeitures &amp; Penalties</c:v>
                </c:pt>
                <c:pt idx="6">
                  <c:v>Licenses, Permits &amp; Franchises</c:v>
                </c:pt>
                <c:pt idx="7">
                  <c:v>Interest &amp; Rents</c:v>
                </c:pt>
                <c:pt idx="8">
                  <c:v>Other Financing Sources</c:v>
                </c:pt>
              </c:strCache>
            </c:strRef>
          </c:cat>
          <c:val>
            <c:numRef>
              <c:f>'All County'!$D$9:$D$17</c:f>
              <c:numCache>
                <c:formatCode>#,##0</c:formatCode>
                <c:ptCount val="9"/>
                <c:pt idx="0">
                  <c:v>60376622</c:v>
                </c:pt>
                <c:pt idx="1">
                  <c:v>32083566</c:v>
                </c:pt>
                <c:pt idx="2">
                  <c:v>14680127</c:v>
                </c:pt>
                <c:pt idx="3">
                  <c:v>12731040</c:v>
                </c:pt>
                <c:pt idx="4">
                  <c:v>3038965</c:v>
                </c:pt>
                <c:pt idx="5">
                  <c:v>827150</c:v>
                </c:pt>
                <c:pt idx="6">
                  <c:v>783883</c:v>
                </c:pt>
                <c:pt idx="7">
                  <c:v>600976</c:v>
                </c:pt>
                <c:pt idx="8">
                  <c:v>1056601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16-4B73-91B6-5B8514E9A6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16285647"/>
        <c:axId val="1816279823"/>
      </c:barChart>
      <c:catAx>
        <c:axId val="1816285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6279823"/>
        <c:crosses val="autoZero"/>
        <c:auto val="1"/>
        <c:lblAlgn val="ctr"/>
        <c:lblOffset val="100"/>
        <c:noMultiLvlLbl val="0"/>
      </c:catAx>
      <c:valAx>
        <c:axId val="18162798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62856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General Fund Revenue Sources</a:t>
            </a:r>
          </a:p>
          <a:p>
            <a:pPr>
              <a:defRPr sz="1800" b="1"/>
            </a:pPr>
            <a:r>
              <a:rPr lang="en-US" sz="1800" b="1"/>
              <a:t>Expected FY 2022-23</a:t>
            </a:r>
          </a:p>
        </c:rich>
      </c:tx>
      <c:layout>
        <c:manualLayout>
          <c:xMode val="edge"/>
          <c:yMode val="edge"/>
          <c:x val="0.2771099553865130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 2022-23 General Fund </a:t>
            </a:r>
          </a:p>
          <a:p>
            <a:pPr>
              <a:defRPr sz="1800"/>
            </a:pP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Revenues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Source ($45.1</a:t>
            </a:r>
            <a:r>
              <a:rPr lang="en-US" sz="1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Million</a:t>
            </a:r>
            <a:r>
              <a:rPr lang="en-US" sz="1800" baseline="0" dirty="0"/>
              <a:t>)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B93-434C-BB2B-C67A648F1D7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B93-434C-BB2B-C67A648F1D7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B93-434C-BB2B-C67A648F1D7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B93-434C-BB2B-C67A648F1D7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B93-434C-BB2B-C67A648F1D79}"/>
              </c:ext>
            </c:extLst>
          </c:dPt>
          <c:dLbls>
            <c:dLbl>
              <c:idx val="0"/>
              <c:layout>
                <c:manualLayout>
                  <c:x val="-0.1885721536526577"/>
                  <c:y val="-9.162242449402860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6659520-3260-432B-8E17-1E560C048897}" type="CATEGORYNAME">
                      <a:rPr lang="en-US" sz="1100"/>
                      <a:pPr>
                        <a:defRPr sz="11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sz="1100" baseline="0"/>
                      <a:t> </a:t>
                    </a:r>
                    <a:fld id="{F75E8C2B-89C2-4833-9C8B-4FC2C025C3AC}" type="VALUE">
                      <a:rPr lang="en-US" sz="1100" baseline="0"/>
                      <a:pPr>
                        <a:defRPr sz="11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n-US" sz="1100" baseline="0"/>
                      <a:t> </a:t>
                    </a:r>
                  </a:p>
                  <a:p>
                    <a:pPr>
                      <a:defRPr sz="1100">
                        <a:solidFill>
                          <a:schemeClr val="bg1"/>
                        </a:solidFill>
                      </a:defRPr>
                    </a:pPr>
                    <a:fld id="{5A1FCA89-A0FD-47D8-B408-81D9E708D2D4}" type="PERCENTAGE">
                      <a:rPr lang="en-US" sz="1100" baseline="0"/>
                      <a:pPr>
                        <a:defRPr sz="1100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B93-434C-BB2B-C67A648F1D79}"/>
                </c:ext>
              </c:extLst>
            </c:dLbl>
            <c:dLbl>
              <c:idx val="1"/>
              <c:layout>
                <c:manualLayout>
                  <c:x val="-7.6214941649796544E-2"/>
                  <c:y val="-2.9847536204177304E-2"/>
                </c:manualLayout>
              </c:layout>
              <c:tx>
                <c:rich>
                  <a:bodyPr/>
                  <a:lstStyle/>
                  <a:p>
                    <a:fld id="{C77CC94B-5319-4A29-91DC-0DB206EB87A5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6336C736-5F1E-44D6-977A-6D83EC42EB13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 </a:t>
                    </a:r>
                  </a:p>
                  <a:p>
                    <a:fld id="{50CBF5AD-F957-450E-BDE4-21ADF45BF996}" type="PERCENTAGE">
                      <a:rPr lang="en-US" baseline="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B93-434C-BB2B-C67A648F1D79}"/>
                </c:ext>
              </c:extLst>
            </c:dLbl>
            <c:dLbl>
              <c:idx val="2"/>
              <c:layout>
                <c:manualLayout>
                  <c:x val="-6.4566206543373139E-2"/>
                  <c:y val="-2.4925448143915858E-2"/>
                </c:manualLayout>
              </c:layout>
              <c:tx>
                <c:rich>
                  <a:bodyPr/>
                  <a:lstStyle/>
                  <a:p>
                    <a:fld id="{D4D8B249-1323-44DF-83D9-2A5D3897FCB5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F0929E6E-194E-4B7A-BA01-8C3AB9D74740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 </a:t>
                    </a:r>
                  </a:p>
                  <a:p>
                    <a:fld id="{F1BCA857-C87B-405B-A5AD-11DA0632A0CC}" type="PERCENTAGE">
                      <a:rPr lang="en-US" baseline="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B93-434C-BB2B-C67A648F1D79}"/>
                </c:ext>
              </c:extLst>
            </c:dLbl>
            <c:dLbl>
              <c:idx val="3"/>
              <c:layout>
                <c:manualLayout>
                  <c:x val="-9.1345785095538173E-2"/>
                  <c:y val="8.4057127215374075E-2"/>
                </c:manualLayout>
              </c:layout>
              <c:tx>
                <c:rich>
                  <a:bodyPr/>
                  <a:lstStyle/>
                  <a:p>
                    <a:fld id="{057D7C9E-8259-42AC-892A-D7F95E59445C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6551C0FE-DDB2-4B4B-85CE-9F5151B0B6BF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 </a:t>
                    </a:r>
                  </a:p>
                  <a:p>
                    <a:fld id="{C0767DCC-ED7B-4E9B-B02C-0D1612C61C90}" type="PERCENTAGE">
                      <a:rPr lang="en-US" baseline="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B93-434C-BB2B-C67A648F1D79}"/>
                </c:ext>
              </c:extLst>
            </c:dLbl>
            <c:dLbl>
              <c:idx val="4"/>
              <c:layout>
                <c:manualLayout>
                  <c:x val="-0.2256378312922577"/>
                  <c:y val="2.0753947736216041E-2"/>
                </c:manualLayout>
              </c:layout>
              <c:tx>
                <c:rich>
                  <a:bodyPr/>
                  <a:lstStyle/>
                  <a:p>
                    <a:fld id="{54DCB867-47DF-4C21-A08F-ED85205A3287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87E10383-BB3F-48BF-AE4E-9C97C9D6F83D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 </a:t>
                    </a:r>
                  </a:p>
                  <a:p>
                    <a:fld id="{BF4D0A69-F5EE-4434-9695-D7C63B4BA593}" type="PERCENTAGE">
                      <a:rPr lang="en-US" baseline="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B93-434C-BB2B-C67A648F1D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Graphs!$B$21:$B$25</c:f>
              <c:strCache>
                <c:ptCount val="5"/>
                <c:pt idx="0">
                  <c:v>Property Taxes</c:v>
                </c:pt>
                <c:pt idx="1">
                  <c:v>TOT</c:v>
                </c:pt>
                <c:pt idx="2">
                  <c:v>Fees and Charges</c:v>
                </c:pt>
                <c:pt idx="3">
                  <c:v>Intergovernmental</c:v>
                </c:pt>
                <c:pt idx="4">
                  <c:v>All Other</c:v>
                </c:pt>
              </c:strCache>
            </c:strRef>
          </c:cat>
          <c:val>
            <c:numRef>
              <c:f>Graphs!$J$21:$J$25</c:f>
              <c:numCache>
                <c:formatCode>"$"#,##0_);[Red]\("$"#,##0\)</c:formatCode>
                <c:ptCount val="5"/>
                <c:pt idx="0">
                  <c:v>27328766</c:v>
                </c:pt>
                <c:pt idx="1">
                  <c:v>3455000</c:v>
                </c:pt>
                <c:pt idx="2">
                  <c:v>5859661</c:v>
                </c:pt>
                <c:pt idx="3">
                  <c:v>5187307</c:v>
                </c:pt>
                <c:pt idx="4">
                  <c:v>3262048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B93-434C-BB2B-C67A648F1D7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General Fund Revenue Sources</a:t>
            </a:r>
          </a:p>
          <a:p>
            <a:pPr>
              <a:defRPr sz="1800" b="1"/>
            </a:pPr>
            <a:r>
              <a:rPr lang="en-US" sz="1800" b="1"/>
              <a:t>Expected FY 2022-23</a:t>
            </a:r>
          </a:p>
        </c:rich>
      </c:tx>
      <c:layout>
        <c:manualLayout>
          <c:xMode val="edge"/>
          <c:yMode val="edge"/>
          <c:x val="0.2771099553865130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en-US" sz="1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800" b="1" u="sng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Revenues</a:t>
            </a:r>
            <a:r>
              <a:rPr lang="en-US" sz="1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FY 2021-22 Budget to FY 2022-23 Proposed Budget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6307093067403959E-2"/>
          <c:y val="0.10402309616637982"/>
          <c:w val="0.89848198965330972"/>
          <c:h val="0.68390429804123587"/>
        </c:manualLayout>
      </c:layout>
      <c:barChart>
        <c:barDir val="col"/>
        <c:grouping val="clustered"/>
        <c:varyColors val="0"/>
        <c:ser>
          <c:idx val="0"/>
          <c:order val="0"/>
          <c:tx>
            <c:v>FY2021-22 </c:v>
          </c:tx>
          <c:spPr>
            <a:solidFill>
              <a:srgbClr val="4F81BD"/>
            </a:solidFill>
            <a:ln>
              <a:noFill/>
            </a:ln>
            <a:effectLst/>
          </c:spPr>
          <c:invertIfNegative val="0"/>
          <c:cat>
            <c:strRef>
              <c:f>Graphs!$B$5:$B$16</c:f>
              <c:strCache>
                <c:ptCount val="12"/>
                <c:pt idx="0">
                  <c:v>Property Tax - Base</c:v>
                </c:pt>
                <c:pt idx="1">
                  <c:v>Property Tax - Other</c:v>
                </c:pt>
                <c:pt idx="2">
                  <c:v>Property Tax - Excess ERAF</c:v>
                </c:pt>
                <c:pt idx="3">
                  <c:v>TOT</c:v>
                </c:pt>
                <c:pt idx="4">
                  <c:v>Sales &amp; Use Tax</c:v>
                </c:pt>
                <c:pt idx="5">
                  <c:v>Fees, Charges for Services</c:v>
                </c:pt>
                <c:pt idx="6">
                  <c:v>Intergovernmental</c:v>
                </c:pt>
                <c:pt idx="7">
                  <c:v>Transfers In</c:v>
                </c:pt>
                <c:pt idx="8">
                  <c:v>Fines, Penalties, and Forfeitures</c:v>
                </c:pt>
                <c:pt idx="9">
                  <c:v>Licenses &amp; Permits</c:v>
                </c:pt>
                <c:pt idx="10">
                  <c:v>Interest, Rents</c:v>
                </c:pt>
                <c:pt idx="11">
                  <c:v>Miscellaneous Revenues</c:v>
                </c:pt>
              </c:strCache>
            </c:strRef>
          </c:cat>
          <c:val>
            <c:numRef>
              <c:f>Graphs!$I$5:$I$16</c:f>
              <c:numCache>
                <c:formatCode>"$"#,##0_);[Red]\("$"#,##0\)</c:formatCode>
                <c:ptCount val="12"/>
                <c:pt idx="0">
                  <c:v>22294868.381999999</c:v>
                </c:pt>
                <c:pt idx="1">
                  <c:v>842000</c:v>
                </c:pt>
                <c:pt idx="2">
                  <c:v>671422</c:v>
                </c:pt>
                <c:pt idx="3">
                  <c:v>3362493</c:v>
                </c:pt>
                <c:pt idx="4">
                  <c:v>600000</c:v>
                </c:pt>
                <c:pt idx="5">
                  <c:v>6096222</c:v>
                </c:pt>
                <c:pt idx="6">
                  <c:v>4655348</c:v>
                </c:pt>
                <c:pt idx="7">
                  <c:v>932961</c:v>
                </c:pt>
                <c:pt idx="8">
                  <c:v>744700</c:v>
                </c:pt>
                <c:pt idx="9">
                  <c:v>320400</c:v>
                </c:pt>
                <c:pt idx="10">
                  <c:v>285633</c:v>
                </c:pt>
                <c:pt idx="11">
                  <c:v>12300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D6-4ACD-8D62-1B0EFEC96E4B}"/>
            </c:ext>
          </c:extLst>
        </c:ser>
        <c:ser>
          <c:idx val="1"/>
          <c:order val="1"/>
          <c:tx>
            <c:v>FY2022-23</c:v>
          </c:tx>
          <c:spPr>
            <a:solidFill>
              <a:srgbClr val="F79646"/>
            </a:solidFill>
            <a:ln>
              <a:noFill/>
            </a:ln>
            <a:effectLst/>
          </c:spPr>
          <c:invertIfNegative val="0"/>
          <c:cat>
            <c:strRef>
              <c:f>Graphs!$B$5:$B$16</c:f>
              <c:strCache>
                <c:ptCount val="12"/>
                <c:pt idx="0">
                  <c:v>Property Tax - Base</c:v>
                </c:pt>
                <c:pt idx="1">
                  <c:v>Property Tax - Other</c:v>
                </c:pt>
                <c:pt idx="2">
                  <c:v>Property Tax - Excess ERAF</c:v>
                </c:pt>
                <c:pt idx="3">
                  <c:v>TOT</c:v>
                </c:pt>
                <c:pt idx="4">
                  <c:v>Sales &amp; Use Tax</c:v>
                </c:pt>
                <c:pt idx="5">
                  <c:v>Fees, Charges for Services</c:v>
                </c:pt>
                <c:pt idx="6">
                  <c:v>Intergovernmental</c:v>
                </c:pt>
                <c:pt idx="7">
                  <c:v>Transfers In</c:v>
                </c:pt>
                <c:pt idx="8">
                  <c:v>Fines, Penalties, and Forfeitures</c:v>
                </c:pt>
                <c:pt idx="9">
                  <c:v>Licenses &amp; Permits</c:v>
                </c:pt>
                <c:pt idx="10">
                  <c:v>Interest, Rents</c:v>
                </c:pt>
                <c:pt idx="11">
                  <c:v>Miscellaneous Revenues</c:v>
                </c:pt>
              </c:strCache>
            </c:strRef>
          </c:cat>
          <c:val>
            <c:numRef>
              <c:f>Graphs!$J$5:$J$16</c:f>
              <c:numCache>
                <c:formatCode>"$"#,##0_);[Red]\("$"#,##0\)</c:formatCode>
                <c:ptCount val="12"/>
                <c:pt idx="0">
                  <c:v>25269866</c:v>
                </c:pt>
                <c:pt idx="1">
                  <c:v>1058900</c:v>
                </c:pt>
                <c:pt idx="2">
                  <c:v>1000000</c:v>
                </c:pt>
                <c:pt idx="3">
                  <c:v>3455000</c:v>
                </c:pt>
                <c:pt idx="4">
                  <c:v>658000</c:v>
                </c:pt>
                <c:pt idx="5">
                  <c:v>5859661</c:v>
                </c:pt>
                <c:pt idx="6">
                  <c:v>5187307</c:v>
                </c:pt>
                <c:pt idx="7">
                  <c:v>1095616</c:v>
                </c:pt>
                <c:pt idx="8">
                  <c:v>769150</c:v>
                </c:pt>
                <c:pt idx="9">
                  <c:v>368700</c:v>
                </c:pt>
                <c:pt idx="10">
                  <c:v>338402</c:v>
                </c:pt>
                <c:pt idx="11">
                  <c:v>32180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D6-4ACD-8D62-1B0EFEC96E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96966431"/>
        <c:axId val="1996971423"/>
      </c:barChart>
      <c:catAx>
        <c:axId val="1996966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6971423"/>
        <c:crosses val="autoZero"/>
        <c:auto val="1"/>
        <c:lblAlgn val="ctr"/>
        <c:lblOffset val="100"/>
        <c:noMultiLvlLbl val="0"/>
      </c:catAx>
      <c:valAx>
        <c:axId val="1996971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69664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609285323163398"/>
          <c:y val="0.94331058060437178"/>
          <c:w val="0.16440791259504237"/>
          <c:h val="4.18201402629637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FY 2022-23 </a:t>
            </a:r>
            <a:r>
              <a:rPr lang="en-US" sz="1800" b="1" i="0" u="sng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Expenses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800" b="0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Governmental Funds ($139.5 Million</a:t>
            </a:r>
            <a:r>
              <a:rPr lang="en-US" sz="1800" b="0" i="0" baseline="0" dirty="0">
                <a:effectLst/>
              </a:rPr>
              <a:t>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AC3-473E-B808-A1E2E06C136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AC3-473E-B808-A1E2E06C136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AC3-473E-B808-A1E2E06C136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AC3-473E-B808-A1E2E06C136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AC3-473E-B808-A1E2E06C136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AC3-473E-B808-A1E2E06C136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AC3-473E-B808-A1E2E06C136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AC3-473E-B808-A1E2E06C1366}"/>
              </c:ext>
            </c:extLst>
          </c:dPt>
          <c:dLbls>
            <c:dLbl>
              <c:idx val="0"/>
              <c:layout>
                <c:manualLayout>
                  <c:x val="-0.15753833409311513"/>
                  <c:y val="0.15625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890448767447843"/>
                      <c:h val="0.17957031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AC3-473E-B808-A1E2E06C1366}"/>
                </c:ext>
              </c:extLst>
            </c:dLbl>
            <c:dLbl>
              <c:idx val="1"/>
              <c:layout>
                <c:manualLayout>
                  <c:x val="-4.9230759688768562E-2"/>
                  <c:y val="-0.1796875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C3-473E-B808-A1E2E06C1366}"/>
                </c:ext>
              </c:extLst>
            </c:dLbl>
            <c:dLbl>
              <c:idx val="2"/>
              <c:layout>
                <c:manualLayout>
                  <c:x val="0.14769227906630575"/>
                  <c:y val="-1.564027370478983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C3-473E-B808-A1E2E06C1366}"/>
                </c:ext>
              </c:extLst>
            </c:dLbl>
            <c:dLbl>
              <c:idx val="3"/>
              <c:layout>
                <c:manualLayout>
                  <c:x val="-0.11815382325304458"/>
                  <c:y val="6.256109481915933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C3-473E-B808-A1E2E06C1366}"/>
                </c:ext>
              </c:extLst>
            </c:dLbl>
            <c:dLbl>
              <c:idx val="5"/>
              <c:layout>
                <c:manualLayout>
                  <c:x val="-0.16246150697293624"/>
                  <c:y val="2.737047898338220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AC3-473E-B808-A1E2E06C1366}"/>
                </c:ext>
              </c:extLst>
            </c:dLbl>
            <c:dLbl>
              <c:idx val="6"/>
              <c:layout>
                <c:manualLayout>
                  <c:x val="2.9538455813261137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AC3-473E-B808-A1E2E06C1366}"/>
                </c:ext>
              </c:extLst>
            </c:dLbl>
            <c:dLbl>
              <c:idx val="7"/>
              <c:layout>
                <c:manualLayout>
                  <c:x val="0.18461534883288203"/>
                  <c:y val="1.95312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AC3-473E-B808-A1E2E06C136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'All County'!$B$21:$B$28</c:f>
              <c:strCache>
                <c:ptCount val="8"/>
                <c:pt idx="0">
                  <c:v>Salaries &amp; Benefits</c:v>
                </c:pt>
                <c:pt idx="1">
                  <c:v>Capital Outlay</c:v>
                </c:pt>
                <c:pt idx="2">
                  <c:v>Services and Supplies</c:v>
                </c:pt>
                <c:pt idx="3">
                  <c:v>Transfers Out</c:v>
                </c:pt>
                <c:pt idx="4">
                  <c:v>Debt Service</c:v>
                </c:pt>
                <c:pt idx="5">
                  <c:v>Support of Other</c:v>
                </c:pt>
                <c:pt idx="6">
                  <c:v>Expenses</c:v>
                </c:pt>
                <c:pt idx="7">
                  <c:v>Contingency</c:v>
                </c:pt>
              </c:strCache>
            </c:strRef>
          </c:cat>
          <c:val>
            <c:numRef>
              <c:f>'All County'!$D$21:$D$28</c:f>
              <c:numCache>
                <c:formatCode>#,##0</c:formatCode>
                <c:ptCount val="8"/>
                <c:pt idx="0">
                  <c:v>44357732</c:v>
                </c:pt>
                <c:pt idx="1">
                  <c:v>44309139</c:v>
                </c:pt>
                <c:pt idx="2">
                  <c:v>30265248</c:v>
                </c:pt>
                <c:pt idx="3">
                  <c:v>13121218</c:v>
                </c:pt>
                <c:pt idx="4">
                  <c:v>2218956</c:v>
                </c:pt>
                <c:pt idx="5">
                  <c:v>1688492</c:v>
                </c:pt>
                <c:pt idx="6">
                  <c:v>3120055</c:v>
                </c:pt>
                <c:pt idx="7">
                  <c:v>423803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AC3-473E-B808-A1E2E06C13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Governmental Funds </a:t>
            </a:r>
            <a:r>
              <a:rPr lang="en-US" sz="1800" b="1" i="0" u="sng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Expenses</a:t>
            </a:r>
            <a:endParaRPr lang="en-US" b="1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800" b="0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FY2021-22 and FY2022-23 Budgets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FY2021-22 Budget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'All County'!$B$21:$B$27</c:f>
              <c:strCache>
                <c:ptCount val="7"/>
                <c:pt idx="0">
                  <c:v>Salaries &amp; Benefits</c:v>
                </c:pt>
                <c:pt idx="1">
                  <c:v>Capital Outlay</c:v>
                </c:pt>
                <c:pt idx="2">
                  <c:v>Services and Supplies</c:v>
                </c:pt>
                <c:pt idx="3">
                  <c:v>Transfers Out</c:v>
                </c:pt>
                <c:pt idx="4">
                  <c:v>Debt Service</c:v>
                </c:pt>
                <c:pt idx="5">
                  <c:v>Support of Other</c:v>
                </c:pt>
                <c:pt idx="6">
                  <c:v>Expenses</c:v>
                </c:pt>
              </c:strCache>
            </c:strRef>
          </c:cat>
          <c:val>
            <c:numRef>
              <c:f>'All County'!$C$21:$C$27</c:f>
              <c:numCache>
                <c:formatCode>#,##0</c:formatCode>
                <c:ptCount val="7"/>
                <c:pt idx="0">
                  <c:v>44137890</c:v>
                </c:pt>
                <c:pt idx="1">
                  <c:v>38369661</c:v>
                </c:pt>
                <c:pt idx="2">
                  <c:v>26735948</c:v>
                </c:pt>
                <c:pt idx="3">
                  <c:v>12163478</c:v>
                </c:pt>
                <c:pt idx="4">
                  <c:v>1765160</c:v>
                </c:pt>
                <c:pt idx="5">
                  <c:v>1655627</c:v>
                </c:pt>
                <c:pt idx="6">
                  <c:v>105000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89-4C0A-B2B2-0772C8C1EA50}"/>
            </c:ext>
          </c:extLst>
        </c:ser>
        <c:ser>
          <c:idx val="1"/>
          <c:order val="1"/>
          <c:tx>
            <c:v>FY2022-23 Proposed Budget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'All County'!$B$21:$B$27</c:f>
              <c:strCache>
                <c:ptCount val="7"/>
                <c:pt idx="0">
                  <c:v>Salaries &amp; Benefits</c:v>
                </c:pt>
                <c:pt idx="1">
                  <c:v>Capital Outlay</c:v>
                </c:pt>
                <c:pt idx="2">
                  <c:v>Services and Supplies</c:v>
                </c:pt>
                <c:pt idx="3">
                  <c:v>Transfers Out</c:v>
                </c:pt>
                <c:pt idx="4">
                  <c:v>Debt Service</c:v>
                </c:pt>
                <c:pt idx="5">
                  <c:v>Support of Other</c:v>
                </c:pt>
                <c:pt idx="6">
                  <c:v>Expenses</c:v>
                </c:pt>
              </c:strCache>
            </c:strRef>
          </c:cat>
          <c:val>
            <c:numRef>
              <c:f>'All County'!$D$21:$D$27</c:f>
              <c:numCache>
                <c:formatCode>#,##0</c:formatCode>
                <c:ptCount val="7"/>
                <c:pt idx="0">
                  <c:v>45548130</c:v>
                </c:pt>
                <c:pt idx="1">
                  <c:v>44309139</c:v>
                </c:pt>
                <c:pt idx="2">
                  <c:v>30660522</c:v>
                </c:pt>
                <c:pt idx="3">
                  <c:v>14655601</c:v>
                </c:pt>
                <c:pt idx="4">
                  <c:v>2218956</c:v>
                </c:pt>
                <c:pt idx="5">
                  <c:v>1688492</c:v>
                </c:pt>
                <c:pt idx="6">
                  <c:v>423803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89-4C0A-B2B2-0772C8C1EA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16275247"/>
        <c:axId val="1816283983"/>
      </c:barChart>
      <c:catAx>
        <c:axId val="1816275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6283983"/>
        <c:crosses val="autoZero"/>
        <c:auto val="1"/>
        <c:lblAlgn val="ctr"/>
        <c:lblOffset val="100"/>
        <c:noMultiLvlLbl val="0"/>
      </c:catAx>
      <c:valAx>
        <c:axId val="1816283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62752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General Fund Revenue Sources</a:t>
            </a:r>
          </a:p>
          <a:p>
            <a:pPr>
              <a:defRPr sz="1800" b="1"/>
            </a:pPr>
            <a:r>
              <a:rPr lang="en-US" sz="1800" b="1"/>
              <a:t>Expected FY 2022-23</a:t>
            </a:r>
          </a:p>
        </c:rich>
      </c:tx>
      <c:layout>
        <c:manualLayout>
          <c:xMode val="edge"/>
          <c:yMode val="edge"/>
          <c:x val="0.2771099553865130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r">
              <a:defRPr sz="1200"/>
            </a:lvl1pPr>
          </a:lstStyle>
          <a:p>
            <a:fld id="{5123F22C-17C9-4E48-86E0-DC781AC8BC16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5" rIns="96651" bIns="483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8"/>
            <a:ext cx="5852160" cy="3780472"/>
          </a:xfrm>
          <a:prstGeom prst="rect">
            <a:avLst/>
          </a:prstGeom>
        </p:spPr>
        <p:txBody>
          <a:bodyPr vert="horz" lIns="96651" tIns="48325" rIns="96651" bIns="483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r">
              <a:defRPr sz="1200"/>
            </a:lvl1pPr>
          </a:lstStyle>
          <a:p>
            <a:fld id="{AEF65079-19B7-40E0-9F5E-34D3C6510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67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Morning, I am before you this morning to present the initial finding and analysis for my long-term budget forecast for the County.</a:t>
            </a:r>
          </a:p>
          <a:p>
            <a:r>
              <a:rPr lang="en-US" dirty="0"/>
              <a:t>Russ Branson consulting was hired in 2021 to produce a 5-year budget forecast for the County’s General Fund, and today’s presentation will provide an overview of preliminary analysis for FY23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65079-19B7-40E0-9F5E-34D3C65104F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330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65079-19B7-40E0-9F5E-34D3C65104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02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65079-19B7-40E0-9F5E-34D3C65104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4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County GF revenues are primarily driven by taxes.  Combined with the other four major revenue categories, the County has a stable revenue base, but also a revenue base that has limited growth potential.  We will break down each of these majors revenue sources and discuss potential revenue forecasts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65079-19B7-40E0-9F5E-34D3C65104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82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65079-19B7-40E0-9F5E-34D3C65104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43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="1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61150A60-0542-417F-AC15-848E0D4446B5}" type="datetime1">
              <a:rPr lang="en-US" smtClean="0"/>
              <a:t>8/5/2022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10000656" y="4017158"/>
            <a:ext cx="3675044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en-US"/>
              <a:t>RBConsulting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E015AF0B-55C2-4A2D-8FAD-E1AE1FCAE5D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27865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365760"/>
            <a:ext cx="10354437" cy="1325562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61872" y="1828800"/>
            <a:ext cx="9768078" cy="4351337"/>
          </a:xfrm>
        </p:spPr>
        <p:txBody>
          <a:bodyPr vert="eaVert"/>
          <a:lstStyle>
            <a:lvl1pPr marL="182880" indent="-18288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AEB9-0884-4EBB-84B6-3A343006B976}" type="datetime1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RBConsulting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AF0B-55C2-4A2D-8FAD-E1AE1FCAE5D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FDCFFA-E739-447E-941D-D1F2722A3806}"/>
              </a:ext>
            </a:extLst>
          </p:cNvPr>
          <p:cNvCxnSpPr/>
          <p:nvPr userDrawn="1"/>
        </p:nvCxnSpPr>
        <p:spPr>
          <a:xfrm>
            <a:off x="666750" y="1457325"/>
            <a:ext cx="100774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100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>
            <a:lvl1pPr marL="182880" indent="-18288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EAF9-7A36-4645-B8E8-29DB8467CEC9}" type="datetime1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RBConsulting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AF0B-55C2-4A2D-8FAD-E1AE1FCAE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01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1133" y="449002"/>
            <a:ext cx="10466917" cy="6093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1133" y="1419236"/>
            <a:ext cx="10466917" cy="4685064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C2ECF-46F5-4783-A6BE-4E259094A3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5EF96DB-68F7-4475-8351-D176177EBA49}" type="datetime1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F7A78-BDBE-4729-A01C-6163373FCCB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RBConsulting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BA0B7-880E-4A13-B244-867010C1663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015AF0B-55C2-4A2D-8FAD-E1AE1FCAE5D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8F141B-D7D0-4CCE-B69C-226AF197F0BD}"/>
              </a:ext>
            </a:extLst>
          </p:cNvPr>
          <p:cNvCxnSpPr>
            <a:cxnSpLocks/>
          </p:cNvCxnSpPr>
          <p:nvPr userDrawn="1"/>
        </p:nvCxnSpPr>
        <p:spPr>
          <a:xfrm>
            <a:off x="514350" y="1133475"/>
            <a:ext cx="102393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181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9E73E70-B57D-40C8-8D27-B319E1A8C2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6931-B276-4607-B77B-9C4962BF6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81" y="2095247"/>
            <a:ext cx="11669197" cy="4584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1649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A2412-B135-4EDB-81C4-D98C0D4163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CA21A1-6750-43B1-B9BE-F9EB039D46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DC97B-8A76-4412-AD56-5D695657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611E-AED9-48CA-BB84-C8D4991C0D1A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6C577-143E-4CA7-BB21-E006031CD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2215C-9EB0-43E7-9909-643A3BE41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B345-0C64-499A-A6A0-354882A4D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25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82E86-83FC-46C4-9FE6-0ED89B899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73667-1504-4E81-A77A-195A6CAD1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D6B93-AC5D-49C6-94F3-859E425EE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611E-AED9-48CA-BB84-C8D4991C0D1A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C154E-8584-4CBE-98A5-473D8D3D6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9D067-BD58-4705-A86C-788E4D62B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B345-0C64-499A-A6A0-354882A4D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30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7AC35-5DE6-4995-9F93-9EEB7CDD6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24A96B-482E-49FC-883E-ACA31221D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3D2D2-DCA7-4FCD-94FC-69EAA6FDE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611E-AED9-48CA-BB84-C8D4991C0D1A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77309-DA86-418E-AE4D-004D929C3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6E8F1-AB78-46BE-BA2A-AF84AC86B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B345-0C64-499A-A6A0-354882A4D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62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A2D52-5366-4A0B-A726-5F697552F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D0112-779D-49A2-9126-D4515CFFD9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F5DF30-4FA2-4D4A-95E6-2E1C86D2A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C833CA-972E-43C2-B4A9-D83B6D855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611E-AED9-48CA-BB84-C8D4991C0D1A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35176-4E18-45D3-8697-5123DDE63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1F0DD8-D65D-4BEC-A9F0-4D374BC81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B345-0C64-499A-A6A0-354882A4DF1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FDB8AE-BA11-442D-8F97-E743FB6F51C7}"/>
              </a:ext>
            </a:extLst>
          </p:cNvPr>
          <p:cNvCxnSpPr/>
          <p:nvPr userDrawn="1"/>
        </p:nvCxnSpPr>
        <p:spPr>
          <a:xfrm>
            <a:off x="838200" y="1428750"/>
            <a:ext cx="100774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648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D2598-4E0E-4A11-B7C6-752C317C0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7CA4CC-A73E-4A44-9A71-3D54AA792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CBC5EC-227B-4247-9FF8-5E632D4BC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4292B1-DE36-4EEC-BBD5-D255D9999F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92033C-8545-4C1C-A380-761D573D02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7CA79B-2362-4F58-B589-1A6CACB9C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611E-AED9-48CA-BB84-C8D4991C0D1A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372481-882B-456E-BA21-7EE7CD069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28F0DE-FA64-4C01-B82A-83BE7CBDF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B345-0C64-499A-A6A0-354882A4DF1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9A5FA4-CE8C-4BA5-8C18-EF58C98FDC6D}"/>
              </a:ext>
            </a:extLst>
          </p:cNvPr>
          <p:cNvCxnSpPr/>
          <p:nvPr userDrawn="1"/>
        </p:nvCxnSpPr>
        <p:spPr>
          <a:xfrm>
            <a:off x="838200" y="1447800"/>
            <a:ext cx="100774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916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841A5-B420-4DBC-835A-D0B92D3F8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F81B3F-7000-4FD5-BF16-F46426F01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611E-AED9-48CA-BB84-C8D4991C0D1A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6BE774-ACFF-4156-8650-7D9006B12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8791C7-8638-4BEA-B2CA-276A90F49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B345-0C64-499A-A6A0-354882A4D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67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638" y="228600"/>
            <a:ext cx="10422786" cy="1013604"/>
          </a:xfrm>
        </p:spPr>
        <p:txBody>
          <a:bodyPr anchor="ctr" anchorCtr="0"/>
          <a:lstStyle>
            <a:lvl1pPr>
              <a:spcAft>
                <a:spcPts val="120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637" y="1562100"/>
            <a:ext cx="10422787" cy="4905375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9947-F8AD-405E-940F-506913D7C716}" type="datetime1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RBConsulting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AF0B-55C2-4A2D-8FAD-E1AE1FCAE5D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247F414-D73E-4C98-A9A6-2BC439D26D39}"/>
              </a:ext>
            </a:extLst>
          </p:cNvPr>
          <p:cNvCxnSpPr/>
          <p:nvPr userDrawn="1"/>
        </p:nvCxnSpPr>
        <p:spPr>
          <a:xfrm>
            <a:off x="676275" y="1133475"/>
            <a:ext cx="100774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698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4B07AF-2A55-4C13-96E6-ECA700552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611E-AED9-48CA-BB84-C8D4991C0D1A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D3AC14-7767-42E4-8F08-0879B83FE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A906B-D871-41E8-8646-CD11F67DE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B345-0C64-499A-A6A0-354882A4D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49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E3734-64A9-4DED-B16A-510573DC9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17CBF-3C07-4920-9E4E-AC8BD7DC9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95CC1A-374C-4981-84A4-74BA7C4B6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1DB39D-F1FF-46EA-BDA6-EF1D3846D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611E-AED9-48CA-BB84-C8D4991C0D1A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3C1D20-33BA-4DD1-ADD9-2725695FE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16AFA-3592-4F3D-9167-1E6276831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B345-0C64-499A-A6A0-354882A4D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29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CA4DD-0314-409E-BBF5-21AABEF0D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2CCA97-DDEB-4E11-A456-1D1ECE2181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A476FD-3B0F-440F-BB90-3725CA7A8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DDDBA1-5C38-4088-B51A-354B9C381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611E-AED9-48CA-BB84-C8D4991C0D1A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56CFBA-8EE2-4ECB-80C3-6F7D5DE7B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A5EB12-ABF9-4905-B6A7-688243E7A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B345-0C64-499A-A6A0-354882A4D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58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3084D-D5EB-4084-A6ED-58FFEAF3D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B12F1C-BC3A-4571-8DFA-B86CC86C9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C1D0A-647B-46A4-83C3-E6BBF343E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611E-AED9-48CA-BB84-C8D4991C0D1A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5DB67-A7FE-4F73-A303-CC253AF66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E5A12-3855-429B-8962-4DDBDD596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B345-0C64-499A-A6A0-354882A4D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28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23E108-0E35-4B93-ACC9-216CCD63C5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7E344F-343F-43D1-AD95-03E69BB049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AEB07-F787-4D0B-A4B0-AB21C8FC4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611E-AED9-48CA-BB84-C8D4991C0D1A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69BA4-02E8-4546-8CBD-5210B3B1C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A4BDC-CAE8-4B93-9FBA-89F79E1B9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B345-0C64-499A-A6A0-354882A4D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9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B23E-FE59-4277-8775-76A01A9FB4BC}" type="datetime1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RBConsulting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AF0B-55C2-4A2D-8FAD-E1AE1FCAE5D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66192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472" y="228600"/>
            <a:ext cx="10497153" cy="1325562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 marL="182880" indent="-182880">
              <a:buFont typeface="Wingdings" panose="05000000000000000000" pitchFamily="2" charset="2"/>
              <a:buChar char="§"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 marL="182880" indent="-182880">
              <a:buFont typeface="Wingdings" panose="05000000000000000000" pitchFamily="2" charset="2"/>
              <a:buChar char="§"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2A86-DFFD-41B5-B408-E583C72B3ADA}" type="datetime1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RBConsulting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AF0B-55C2-4A2D-8FAD-E1AE1FCAE5D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51D65-FEB1-49D8-98FB-8EA93D52B6D4}"/>
              </a:ext>
            </a:extLst>
          </p:cNvPr>
          <p:cNvCxnSpPr/>
          <p:nvPr userDrawn="1"/>
        </p:nvCxnSpPr>
        <p:spPr>
          <a:xfrm>
            <a:off x="703707" y="1276350"/>
            <a:ext cx="100774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743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80822" y="228600"/>
            <a:ext cx="10396728" cy="1325562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 marL="182880" indent="-182880">
              <a:buFont typeface="Wingdings" panose="05000000000000000000" pitchFamily="2" charset="2"/>
              <a:buChar char="§"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 marL="182880" indent="-182880">
              <a:buFont typeface="Wingdings" panose="05000000000000000000" pitchFamily="2" charset="2"/>
              <a:buChar char="§"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7D0B-7011-44CD-9A3A-3113A8A0877D}" type="datetime1">
              <a:rPr lang="en-US" smtClean="0"/>
              <a:t>8/5/2022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RBConsulting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AF0B-55C2-4A2D-8FAD-E1AE1FCAE5D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35AAB8-96CF-4DC7-923E-2F5D8D2F0D65}"/>
              </a:ext>
            </a:extLst>
          </p:cNvPr>
          <p:cNvCxnSpPr/>
          <p:nvPr userDrawn="1"/>
        </p:nvCxnSpPr>
        <p:spPr>
          <a:xfrm>
            <a:off x="529590" y="1323975"/>
            <a:ext cx="100774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61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EF27-9708-4C18-91B8-0964F19D2836}" type="datetime1">
              <a:rPr lang="en-US" smtClean="0"/>
              <a:t>8/5/2022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RBConsulting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AF0B-55C2-4A2D-8FAD-E1AE1FCAE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64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CE00-FC80-4B48-9768-25158F304EC5}" type="datetime1">
              <a:rPr lang="en-US" smtClean="0"/>
              <a:t>8/5/2022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RBConsulting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AF0B-55C2-4A2D-8FAD-E1AE1FCAE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7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 marL="182880" indent="-182880">
              <a:buFont typeface="Wingdings" panose="05000000000000000000" pitchFamily="2" charset="2"/>
              <a:buChar char="§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AC8D-57DD-4044-BD83-7F117370A533}" type="datetime1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RBConsulting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AF0B-55C2-4A2D-8FAD-E1AE1FCAE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48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4C59-6C73-4B21-B674-37FE4B8A8222}" type="datetime1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RBConsulting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AF0B-55C2-4A2D-8FAD-E1AE1FCAE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FF60F4AB-C7A6-4EC4-B36C-56C8FA6CB98B}" type="datetime1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RBConsulting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E015AF0B-55C2-4A2D-8FAD-E1AE1FCAE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6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69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6381B8-EB64-48BC-958A-2F9248AE7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3689B-2B77-4DD9-BEE7-DA1B39E4C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70F37-BE87-4E2D-976E-EF99D568B2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9611E-AED9-48CA-BB84-C8D4991C0D1A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521B1-17E3-423E-BF56-1DA9D707C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C099C-C9D0-4368-849E-9D844601B0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FB345-0C64-499A-A6A0-354882A4D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1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0740A-F247-471A-95AD-9E1E0B1F24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 County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ACF076-3D93-4432-B2CD-2BD8CD592D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General Fund Forecast –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FY23 to FY28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August 9, 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162DF7-E337-4B70-A486-A1D33357746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770" y="365760"/>
            <a:ext cx="195262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97EC4FA-2CD0-CC36-9615-5FCB14BDC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06" y="236658"/>
            <a:ext cx="2090826" cy="314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40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D5E77E2-E8E3-4B21-B733-312C5FD81674}"/>
              </a:ext>
            </a:extLst>
          </p:cNvPr>
          <p:cNvGraphicFramePr>
            <a:graphicFrameLocks/>
          </p:cNvGraphicFramePr>
          <p:nvPr/>
        </p:nvGraphicFramePr>
        <p:xfrm>
          <a:off x="4312109" y="1692940"/>
          <a:ext cx="7745896" cy="5569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D4441A1-C362-4590-A577-2460206AB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Mono County GF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Expenses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1100D9-5405-48A2-B3CD-2994050E3A9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RBConsulting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0E616A-9717-4180-BB6E-709DE0363F3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rmAutofit lnSpcReduction="10000"/>
          </a:bodyPr>
          <a:lstStyle/>
          <a:p>
            <a:fld id="{E015AF0B-55C2-4A2D-8FAD-E1AE1FCAE5D2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1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8994708"/>
              </p:ext>
            </p:extLst>
          </p:nvPr>
        </p:nvGraphicFramePr>
        <p:xfrm>
          <a:off x="980353" y="1429371"/>
          <a:ext cx="9708476" cy="4880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7045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D5E77E2-E8E3-4B21-B733-312C5FD81674}"/>
              </a:ext>
            </a:extLst>
          </p:cNvPr>
          <p:cNvGraphicFramePr>
            <a:graphicFrameLocks/>
          </p:cNvGraphicFramePr>
          <p:nvPr/>
        </p:nvGraphicFramePr>
        <p:xfrm>
          <a:off x="4312109" y="1692940"/>
          <a:ext cx="7745896" cy="5569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D4441A1-C362-4590-A577-2460206AB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Mono County GF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Change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1100D9-5405-48A2-B3CD-2994050E3A9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RBConsulting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0E616A-9717-4180-BB6E-709DE0363F3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rmAutofit lnSpcReduction="10000"/>
          </a:bodyPr>
          <a:lstStyle/>
          <a:p>
            <a:fld id="{E015AF0B-55C2-4A2D-8FAD-E1AE1FCAE5D2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06B6EDF-E790-4594-A3A6-5B6D6B3716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0871736"/>
              </p:ext>
            </p:extLst>
          </p:nvPr>
        </p:nvGraphicFramePr>
        <p:xfrm>
          <a:off x="601133" y="1527349"/>
          <a:ext cx="10070216" cy="4881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57184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A1F08A6-88A5-A55A-6471-6BE84C8AE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Baseline Budget Forecast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99E336-79CF-FF35-F552-9C181AAC3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RBConsulting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A565CF-107D-2EB1-749D-3B6222087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015AF0B-55C2-4A2D-8FAD-E1AE1FCAE5D2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2BF0348-B1D3-F083-3D39-A159A493B1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7788450"/>
              </p:ext>
            </p:extLst>
          </p:nvPr>
        </p:nvGraphicFramePr>
        <p:xfrm>
          <a:off x="596900" y="1562100"/>
          <a:ext cx="10423525" cy="4905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9949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059470-E854-F760-663A-82E9785DA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RBConsulting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77C561-6F70-4518-9984-3CA51B874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015AF0B-55C2-4A2D-8FAD-E1AE1FCAE5D2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DEB55D-A9A9-A477-0D08-DDFFB55E81B1}"/>
              </a:ext>
            </a:extLst>
          </p:cNvPr>
          <p:cNvSpPr txBox="1"/>
          <p:nvPr/>
        </p:nvSpPr>
        <p:spPr>
          <a:xfrm>
            <a:off x="2319131" y="1828562"/>
            <a:ext cx="664596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943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A1F08A6-88A5-A55A-6471-6BE84C8AE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Revenues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436618-0488-158E-70A9-C2CC051E1F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99E336-79CF-FF35-F552-9C181AAC3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RBConsulting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A565CF-107D-2EB1-749D-3B6222087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015AF0B-55C2-4A2D-8FAD-E1AE1FCAE5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94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7237D-1AB7-2CED-1FBB-34A310B50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Governmental Funds |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Revenues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E2CC62-8600-8800-6F09-10380C55258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RBConsulting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AFFD0D-44E5-9885-7B7F-9484D0CC2BA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rmAutofit lnSpcReduction="10000"/>
          </a:bodyPr>
          <a:lstStyle/>
          <a:p>
            <a:fld id="{E015AF0B-55C2-4A2D-8FAD-E1AE1FCAE5D2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524229A-7840-B4D4-4F32-4A2CBDCA36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5389282"/>
              </p:ext>
            </p:extLst>
          </p:nvPr>
        </p:nvGraphicFramePr>
        <p:xfrm>
          <a:off x="259396" y="1715292"/>
          <a:ext cx="10653114" cy="4785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4413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7237D-1AB7-2CED-1FBB-34A310B50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Governmental Funds |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E2CC62-8600-8800-6F09-10380C55258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RBConsulting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AFFD0D-44E5-9885-7B7F-9484D0CC2BA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rmAutofit lnSpcReduction="10000"/>
          </a:bodyPr>
          <a:lstStyle/>
          <a:p>
            <a:fld id="{E015AF0B-55C2-4A2D-8FAD-E1AE1FCAE5D2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B888794-43EA-A471-028C-CFC1E32C1E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2285214"/>
              </p:ext>
            </p:extLst>
          </p:nvPr>
        </p:nvGraphicFramePr>
        <p:xfrm>
          <a:off x="601132" y="1584272"/>
          <a:ext cx="10030023" cy="4746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7329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D5E77E2-E8E3-4B21-B733-312C5FD816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4530129"/>
              </p:ext>
            </p:extLst>
          </p:nvPr>
        </p:nvGraphicFramePr>
        <p:xfrm>
          <a:off x="4312109" y="1692940"/>
          <a:ext cx="7745896" cy="5569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D4441A1-C362-4590-A577-2460206AB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Mono County GF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Revenues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1100D9-5405-48A2-B3CD-2994050E3A9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RBConsulting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0E616A-9717-4180-BB6E-709DE0363F3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rmAutofit lnSpcReduction="10000"/>
          </a:bodyPr>
          <a:lstStyle/>
          <a:p>
            <a:fld id="{E015AF0B-55C2-4A2D-8FAD-E1AE1FCAE5D2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1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3277106"/>
              </p:ext>
            </p:extLst>
          </p:nvPr>
        </p:nvGraphicFramePr>
        <p:xfrm>
          <a:off x="1010795" y="1528064"/>
          <a:ext cx="9133952" cy="464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53823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D5E77E2-E8E3-4B21-B733-312C5FD81674}"/>
              </a:ext>
            </a:extLst>
          </p:cNvPr>
          <p:cNvGraphicFramePr>
            <a:graphicFrameLocks/>
          </p:cNvGraphicFramePr>
          <p:nvPr/>
        </p:nvGraphicFramePr>
        <p:xfrm>
          <a:off x="4312109" y="1692940"/>
          <a:ext cx="7745896" cy="5569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D4441A1-C362-4590-A577-2460206AB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Mono County GF Revenue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Change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1100D9-5405-48A2-B3CD-2994050E3A9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RBConsulting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0E616A-9717-4180-BB6E-709DE0363F3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rmAutofit lnSpcReduction="10000"/>
          </a:bodyPr>
          <a:lstStyle/>
          <a:p>
            <a:fld id="{E015AF0B-55C2-4A2D-8FAD-E1AE1FCAE5D2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5D25712-1EE1-4F78-B3E3-682579B71E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3698023"/>
              </p:ext>
            </p:extLst>
          </p:nvPr>
        </p:nvGraphicFramePr>
        <p:xfrm>
          <a:off x="1014883" y="1467059"/>
          <a:ext cx="9184193" cy="5124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78857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A1F08A6-88A5-A55A-6471-6BE84C8AE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Expenses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436618-0488-158E-70A9-C2CC051E1F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99E336-79CF-FF35-F552-9C181AAC3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RBConsulting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A565CF-107D-2EB1-749D-3B6222087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015AF0B-55C2-4A2D-8FAD-E1AE1FCAE5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51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7237D-1AB7-2CED-1FBB-34A310B50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Governmental Funds |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Expenses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E2CC62-8600-8800-6F09-10380C55258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RBConsulting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AFFD0D-44E5-9885-7B7F-9484D0CC2BA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rmAutofit lnSpcReduction="10000"/>
          </a:bodyPr>
          <a:lstStyle/>
          <a:p>
            <a:fld id="{E015AF0B-55C2-4A2D-8FAD-E1AE1FCAE5D2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00650FA-3C8D-7860-4D0E-B8EA80E62D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1664007"/>
              </p:ext>
            </p:extLst>
          </p:nvPr>
        </p:nvGraphicFramePr>
        <p:xfrm>
          <a:off x="854110" y="1426866"/>
          <a:ext cx="9596176" cy="4982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4361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7237D-1AB7-2CED-1FBB-34A310B50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Governmental Funds |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E2CC62-8600-8800-6F09-10380C55258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RBConsulting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AFFD0D-44E5-9885-7B7F-9484D0CC2BA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rmAutofit lnSpcReduction="10000"/>
          </a:bodyPr>
          <a:lstStyle/>
          <a:p>
            <a:fld id="{E015AF0B-55C2-4A2D-8FAD-E1AE1FCAE5D2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8D9840C-91C5-3084-48FE-25E8CC7A6B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0018491"/>
              </p:ext>
            </p:extLst>
          </p:nvPr>
        </p:nvGraphicFramePr>
        <p:xfrm>
          <a:off x="417443" y="1444487"/>
          <a:ext cx="10396331" cy="4870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7030016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22080035-FCCF-4831-B0E5-F3344EFF4B30}" vid="{1037E59A-10E1-4E02-A645-2D7E40136E43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22080035-FCCF-4831-B0E5-F3344EFF4B30}" vid="{6335A3A3-BC5E-4831-A6B7-408AD79EB96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EB3D62672F234DACF57AAEF929515C" ma:contentTypeVersion="10" ma:contentTypeDescription="Create a new document." ma:contentTypeScope="" ma:versionID="aba9c0e01e7e95f9acc7180a31096f2a">
  <xsd:schema xmlns:xsd="http://www.w3.org/2001/XMLSchema" xmlns:xs="http://www.w3.org/2001/XMLSchema" xmlns:p="http://schemas.microsoft.com/office/2006/metadata/properties" xmlns:ns2="0db104f0-686a-4e3f-89e8-098cf33bd8b9" xmlns:ns3="576daae3-fb86-4882-8815-4a2bd42d9825" targetNamespace="http://schemas.microsoft.com/office/2006/metadata/properties" ma:root="true" ma:fieldsID="59ee8e1668030873007a10b7feca9a27" ns2:_="" ns3:_="">
    <xsd:import namespace="0db104f0-686a-4e3f-89e8-098cf33bd8b9"/>
    <xsd:import namespace="576daae3-fb86-4882-8815-4a2bd42d98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b104f0-686a-4e3f-89e8-098cf33bd8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1564444-4256-4d2b-9f9e-dfa6a9e950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6daae3-fb86-4882-8815-4a2bd42d982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f001fb4-0ad3-4a00-9a2b-d871dcb8e92c}" ma:internalName="TaxCatchAll" ma:showField="CatchAllData" ma:web="576daae3-fb86-4882-8815-4a2bd42d98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F1983B-827C-499E-8696-ED24A435415E}"/>
</file>

<file path=customXml/itemProps2.xml><?xml version="1.0" encoding="utf-8"?>
<ds:datastoreItem xmlns:ds="http://schemas.openxmlformats.org/officeDocument/2006/customXml" ds:itemID="{E2800926-35A4-4677-B391-352C73B2D594}"/>
</file>

<file path=docProps/app.xml><?xml version="1.0" encoding="utf-8"?>
<Properties xmlns="http://schemas.openxmlformats.org/officeDocument/2006/extended-properties" xmlns:vt="http://schemas.openxmlformats.org/officeDocument/2006/docPropsVTypes">
  <Template>RBC Template</Template>
  <TotalTime>51468</TotalTime>
  <Words>406</Words>
  <Application>Microsoft Office PowerPoint</Application>
  <PresentationFormat>Widescreen</PresentationFormat>
  <Paragraphs>103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Century Schoolbook</vt:lpstr>
      <vt:lpstr>Times New Roman</vt:lpstr>
      <vt:lpstr>Wingdings</vt:lpstr>
      <vt:lpstr>Wingdings 2</vt:lpstr>
      <vt:lpstr>View</vt:lpstr>
      <vt:lpstr>Custom Design</vt:lpstr>
      <vt:lpstr>Mono County</vt:lpstr>
      <vt:lpstr>Revenues</vt:lpstr>
      <vt:lpstr>Governmental Funds | Revenues</vt:lpstr>
      <vt:lpstr>Governmental Funds | Change</vt:lpstr>
      <vt:lpstr>Mono County GF | Revenues</vt:lpstr>
      <vt:lpstr>Mono County GF Revenue | Change</vt:lpstr>
      <vt:lpstr>Expenses</vt:lpstr>
      <vt:lpstr>Governmental Funds | Expenses</vt:lpstr>
      <vt:lpstr>Governmental Funds | Change</vt:lpstr>
      <vt:lpstr>Mono County GF | Expenses</vt:lpstr>
      <vt:lpstr>Mono County GF | Change</vt:lpstr>
      <vt:lpstr>Baseline Budget Forecast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Mono County</dc:title>
  <dc:creator>russ branson</dc:creator>
  <cp:lastModifiedBy>Danielle Espinosa</cp:lastModifiedBy>
  <cp:revision>60</cp:revision>
  <cp:lastPrinted>2022-04-25T14:40:13Z</cp:lastPrinted>
  <dcterms:created xsi:type="dcterms:W3CDTF">2021-03-04T17:07:52Z</dcterms:created>
  <dcterms:modified xsi:type="dcterms:W3CDTF">2022-08-06T00:52:27Z</dcterms:modified>
</cp:coreProperties>
</file>